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1.xml.rels" ContentType="application/vnd.openxmlformats-package.relationships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3.xml" ContentType="application/vnd.openxmlformats-officedocument.theme+xml"/>
  <Override PartName="/ppt/theme/theme22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33.xml" ContentType="application/vnd.openxmlformats-officedocument.theme+xml"/>
  <Override PartName="/ppt/theme/theme45.xml" ContentType="application/vnd.openxmlformats-officedocument.theme+xml"/>
  <Override PartName="/ppt/theme/theme10.xml" ContentType="application/vnd.openxmlformats-officedocument.theme+xml"/>
  <Override PartName="/ppt/theme/theme32.xml" ContentType="application/vnd.openxmlformats-officedocument.theme+xml"/>
  <Override PartName="/ppt/theme/theme31.xml" ContentType="application/vnd.openxmlformats-officedocument.theme+xml"/>
  <Override PartName="/ppt/theme/theme30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26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25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24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23.xml" ContentType="application/vnd.openxmlformats-officedocument.theme+xml"/>
  <Override PartName="/ppt/notesSlides/_rels/notesSlide93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2.xml.rels" ContentType="application/vnd.openxmlformats-package.relationships+xml"/>
  <Override PartName="/ppt/notesSlides/notesSlide9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15.png" ContentType="image/png"/>
  <Override PartName="/ppt/media/image35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175.png" ContentType="image/png"/>
  <Override PartName="/ppt/media/image83.png" ContentType="image/png"/>
  <Override PartName="/ppt/media/image107.png" ContentType="image/png"/>
  <Override PartName="/ppt/media/image13.png" ContentType="image/png"/>
  <Override PartName="/ppt/media/image16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12.png" ContentType="image/png"/>
  <Override PartName="/ppt/media/image154.png" ContentType="image/png"/>
  <Override PartName="/ppt/media/image2.png" ContentType="image/png"/>
  <Override PartName="/ppt/media/image5.png" ContentType="image/png"/>
  <Override PartName="/ppt/media/image157.png" ContentType="image/png"/>
  <Override PartName="/ppt/media/image17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57.png" ContentType="image/png"/>
  <Override PartName="/ppt/media/image58.png" ContentType="image/png"/>
  <Override PartName="/ppt/media/image24.png" ContentType="image/png"/>
  <Override PartName="/ppt/media/image186.png" ContentType="image/png"/>
  <Override PartName="/ppt/media/image59.png" ContentType="image/png"/>
  <Override PartName="/ppt/media/image182.png" ContentType="image/png"/>
  <Override PartName="/ppt/media/image25.png" ContentType="image/png"/>
  <Override PartName="/ppt/media/image114.png" ContentType="image/png"/>
  <Override PartName="/ppt/media/image90.png" ContentType="image/png"/>
  <Override PartName="/ppt/media/image22.png" ContentType="image/pn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23.png" ContentType="image/png"/>
  <Override PartName="/ppt/media/image185.png" ContentType="image/png"/>
  <Override PartName="/ppt/media/image93.png" ContentType="image/png"/>
  <Override PartName="/ppt/media/image11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3.png" ContentType="image/png"/>
  <Override PartName="/ppt/media/image191.png" ContentType="image/png"/>
  <Override PartName="/ppt/media/image124.png" ContentType="image/png"/>
  <Override PartName="/ppt/media/image192.png" ContentType="image/png"/>
  <Override PartName="/ppt/media/image260.png" ContentType="image/png"/>
  <Override PartName="/ppt/media/image79.png" ContentType="image/png"/>
  <Override PartName="/ppt/media/image122.png" ContentType="image/png"/>
  <Override PartName="/ppt/media/image190.png" ContentType="image/png"/>
  <Override PartName="/ppt/media/image32.png" ContentType="image/png"/>
  <Override PartName="/ppt/media/image194.png" ContentType="image/png"/>
  <Override PartName="/ppt/media/image126.png" ContentType="image/png"/>
  <Override PartName="/ppt/media/image29.png" ContentType="image/png"/>
  <Override PartName="/ppt/media/image97.png" ContentType="image/png"/>
  <Override PartName="/ppt/media/image71.png" ContentType="image/png"/>
  <Override PartName="/ppt/media/image20.png" ContentType="image/png"/>
  <Override PartName="/ppt/media/image96.png" ContentType="image/png"/>
  <Override PartName="/ppt/media/image28.png" ContentType="image/png"/>
  <Override PartName="/ppt/media/image263.png" ContentType="image/png"/>
  <Override PartName="/ppt/media/image193.png" ContentType="image/png"/>
  <Override PartName="/ppt/media/image125.png" ContentType="image/png"/>
  <Override PartName="/ppt/media/image70.png" ContentType="image/png"/>
  <Override PartName="/ppt/media/image80.png" ContentType="image/png"/>
  <Override PartName="/ppt/media/image104.png" ContentType="image/png"/>
  <Override PartName="/ppt/media/image172.png" ContentType="image/png"/>
  <Override PartName="/ppt/media/image274.png" ContentType="image/png"/>
  <Override PartName="/ppt/media/image206.png" ContentType="image/png"/>
  <Override PartName="/ppt/media/image92.png" ContentType="image/png"/>
  <Override PartName="/ppt/media/image116.png" ContentType="image/png"/>
  <Override PartName="/ppt/media/image184.png" ContentType="image/png"/>
  <Override PartName="/ppt/media/image181.png" ContentType="image/png"/>
  <Override PartName="/ppt/media/image113.png" ContentType="image/png"/>
  <Override PartName="/ppt/media/image262.png" ContentType="image/png"/>
  <Override PartName="/ppt/media/image103.png" ContentType="image/png"/>
  <Override PartName="/ppt/media/image171.png" ContentType="image/png"/>
  <Override PartName="/ppt/media/image273.png" ContentType="image/png"/>
  <Override PartName="/ppt/media/image205.png" ContentType="image/png"/>
  <Override PartName="/ppt/media/image261.png" ContentType="image/png"/>
  <Override PartName="/ppt/media/image112.png" ContentType="image/png"/>
  <Override PartName="/ppt/media/image180.png" ContentType="image/png"/>
  <Override PartName="/ppt/media/image102.png" ContentType="image/png"/>
  <Override PartName="/ppt/media/image170.png" ContentType="image/png"/>
  <Override PartName="/ppt/media/image272.png" ContentType="image/png"/>
  <Override PartName="/ppt/media/image204.png" ContentType="image/png"/>
  <Override PartName="/ppt/media/image271.png" ContentType="image/png"/>
  <Override PartName="/ppt/media/image203.png" ContentType="image/png"/>
  <Override PartName="/ppt/media/image270.png" ContentType="image/png"/>
  <Override PartName="/ppt/media/image202.png" ContentType="image/png"/>
  <Override PartName="/ppt/media/image89.png" ContentType="image/png"/>
  <Override PartName="/ppt/media/image267.png" ContentType="image/png"/>
  <Override PartName="/ppt/media/image266.png" ContentType="image/png"/>
  <Override PartName="/ppt/media/image98.png" ContentType="image/png"/>
  <Override PartName="/ppt/media/image19.png" ContentType="image/png"/>
  <Override PartName="/ppt/media/image87.png" ContentType="image/png"/>
  <Override PartName="/ppt/media/image265.png" ContentType="image/png"/>
  <Override PartName="/ppt/media/image21.png" ContentType="image/png"/>
  <Override PartName="/ppt/media/image183.png" ContentType="image/png"/>
  <Override PartName="/ppt/media/image91.png" ContentType="image/png"/>
  <Override PartName="/ppt/media/image115.png" ContentType="image/png"/>
  <Override PartName="/ppt/media/image264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88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10.png" ContentType="image/png"/>
  <Override PartName="/ppt/media/image275.png" ContentType="image/png"/>
  <Override PartName="/ppt/media/image207.png" ContentType="image/png"/>
  <Override PartName="/ppt/media/image9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258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268.png" ContentType="image/png"/>
  <Override PartName="/ppt/media/image140.png" ContentType="image/png"/>
  <Override PartName="/ppt/media/image269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8.png" ContentType="image/png"/>
  <Override PartName="/ppt/media/image209.png" ContentType="image/png"/>
  <Override PartName="/ppt/media/image210.png" ContentType="image/png"/>
  <Override PartName="/ppt/media/image211.png" ContentType="image/png"/>
  <Override PartName="/ppt/media/image212.png" ContentType="image/png"/>
  <Override PartName="/ppt/media/image213.png" ContentType="image/png"/>
  <Override PartName="/ppt/media/image214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media/image101.png" ContentType="image/png"/>
  <Override PartName="/ppt/media/image229.png" ContentType="image/png"/>
  <Override PartName="/ppt/media/image230.png" ContentType="image/png"/>
  <Override PartName="/ppt/media/image231.png" ContentType="image/png"/>
  <Override PartName="/ppt/media/image232.png" ContentType="image/png"/>
  <Override PartName="/ppt/media/image233.png" ContentType="image/png"/>
  <Override PartName="/ppt/media/image234.png" ContentType="image/png"/>
  <Override PartName="/ppt/media/image235.png" ContentType="image/png"/>
  <Override PartName="/ppt/media/image236.png" ContentType="image/png"/>
  <Override PartName="/ppt/media/image237.png" ContentType="image/png"/>
  <Override PartName="/ppt/media/image110.png" ContentType="image/png"/>
  <Override PartName="/ppt/media/image238.png" ContentType="image/png"/>
  <Override PartName="/ppt/media/image111.png" ContentType="image/png"/>
  <Override PartName="/ppt/media/image239.png" ContentType="image/png"/>
  <Override PartName="/ppt/media/image240.png" ContentType="image/png"/>
  <Override PartName="/ppt/media/image241.png" ContentType="image/png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_rels/slideLayout6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493.xml.rels" ContentType="application/vnd.openxmlformats-package.relationships+xml"/>
  <Override PartName="/ppt/slideLayouts/_rels/slideLayout514.xml.rels" ContentType="application/vnd.openxmlformats-package.relationships+xml"/>
  <Override PartName="/ppt/slideLayouts/_rels/slideLayout488.xml.rels" ContentType="application/vnd.openxmlformats-package.relationships+xml"/>
  <Override PartName="/ppt/slideLayouts/_rels/slideLayout509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49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494.xml.rels" ContentType="application/vnd.openxmlformats-package.relationships+xml"/>
  <Override PartName="/ppt/slideLayouts/_rels/slideLayout515.xml.rels" ContentType="application/vnd.openxmlformats-package.relationships+xml"/>
  <Override PartName="/ppt/slideLayouts/_rels/slideLayout489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490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511.xml.rels" ContentType="application/vnd.openxmlformats-package.relationships+xml"/>
  <Override PartName="/ppt/slideLayouts/_rels/slideLayout506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52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524.xml.rels" ContentType="application/vnd.openxmlformats-package.relationships+xml"/>
  <Override PartName="/ppt/slideLayouts/_rels/slideLayout519.xml.rels" ContentType="application/vnd.openxmlformats-package.relationships+xml"/>
  <Override PartName="/ppt/slideLayouts/_rels/slideLayout4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48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25.xml.rels" ContentType="application/vnd.openxmlformats-package.relationships+xml"/>
  <Override PartName="/ppt/slideLayouts/_rels/slideLayout49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92.xml.rels" ContentType="application/vnd.openxmlformats-package.relationships+xml"/>
  <Override PartName="/ppt/slideLayouts/_rels/slideLayout513.xml.rels" ContentType="application/vnd.openxmlformats-package.relationships+xml"/>
  <Override PartName="/ppt/slideLayouts/_rels/slideLayout487.xml.rels" ContentType="application/vnd.openxmlformats-package.relationships+xml"/>
  <Override PartName="/ppt/slideLayouts/_rels/slideLayout508.xml.rels" ContentType="application/vnd.openxmlformats-package.relationships+xml"/>
  <Override PartName="/ppt/slideLayouts/_rels/slideLayout500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486.xml.rels" ContentType="application/vnd.openxmlformats-package.relationships+xml"/>
  <Override PartName="/ppt/slideLayouts/_rels/slideLayout512.xml.rels" ContentType="application/vnd.openxmlformats-package.relationships+xml"/>
  <Override PartName="/ppt/slideLayouts/_rels/slideLayout507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48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3.xml.rels" ContentType="application/vnd.openxmlformats-package.relationships+xml"/>
  <Override PartName="/ppt/slideLayouts/_rels/slideLayout504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481.xml.rels" ContentType="application/vnd.openxmlformats-package.relationships+xml"/>
  <Override PartName="/ppt/slideLayouts/_rels/slideLayout502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510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82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50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501.xml.rels" ContentType="application/vnd.openxmlformats-package.relationships+xml"/>
  <Override PartName="/ppt/slideLayouts/_rels/slideLayout497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5.xml.rels" ContentType="application/vnd.openxmlformats-package.relationships+xml"/>
  <Override PartName="/ppt/slideLayouts/_rels/slideLayout521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3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17.xml.rels" ContentType="application/vnd.openxmlformats-package.relationships+xml"/>
  <Override PartName="/ppt/slideLayouts/_rels/slideLayout496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520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22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16.xml.rels" ContentType="application/vnd.openxmlformats-package.relationships+xml"/>
  <Override PartName="/ppt/slideLayouts/_rels/slideLayout495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18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527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528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441.xml.rels" ContentType="application/vnd.openxmlformats-package.relationships+xml"/>
  <Override PartName="/ppt/slideLayouts/slideLayout36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  <p:sldMasterId id="2147484155" r:id="rId41"/>
    <p:sldMasterId id="2147484168" r:id="rId42"/>
    <p:sldMasterId id="2147484181" r:id="rId43"/>
    <p:sldMasterId id="2147484194" r:id="rId44"/>
    <p:sldMasterId id="2147484207" r:id="rId45"/>
  </p:sldMasterIdLst>
  <p:notesMasterIdLst>
    <p:notesMasterId r:id="rId46"/>
  </p:notes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  <p:sldId id="313" r:id="rId104"/>
    <p:sldId id="314" r:id="rId105"/>
    <p:sldId id="315" r:id="rId106"/>
    <p:sldId id="316" r:id="rId107"/>
    <p:sldId id="317" r:id="rId108"/>
    <p:sldId id="318" r:id="rId109"/>
    <p:sldId id="319" r:id="rId110"/>
    <p:sldId id="320" r:id="rId111"/>
    <p:sldId id="321" r:id="rId112"/>
    <p:sldId id="322" r:id="rId113"/>
    <p:sldId id="323" r:id="rId114"/>
    <p:sldId id="324" r:id="rId115"/>
    <p:sldId id="325" r:id="rId116"/>
    <p:sldId id="326" r:id="rId117"/>
    <p:sldId id="327" r:id="rId118"/>
    <p:sldId id="328" r:id="rId119"/>
    <p:sldId id="329" r:id="rId120"/>
    <p:sldId id="330" r:id="rId121"/>
    <p:sldId id="331" r:id="rId122"/>
    <p:sldId id="332" r:id="rId123"/>
    <p:sldId id="333" r:id="rId124"/>
    <p:sldId id="334" r:id="rId125"/>
    <p:sldId id="335" r:id="rId126"/>
    <p:sldId id="336" r:id="rId127"/>
    <p:sldId id="337" r:id="rId128"/>
    <p:sldId id="338" r:id="rId129"/>
    <p:sldId id="339" r:id="rId130"/>
    <p:sldId id="340" r:id="rId131"/>
    <p:sldId id="341" r:id="rId132"/>
    <p:sldId id="342" r:id="rId133"/>
    <p:sldId id="343" r:id="rId134"/>
    <p:sldId id="344" r:id="rId135"/>
    <p:sldId id="345" r:id="rId136"/>
    <p:sldId id="346" r:id="rId137"/>
    <p:sldId id="347" r:id="rId138"/>
    <p:sldId id="348" r:id="rId139"/>
    <p:sldId id="349" r:id="rId140"/>
    <p:sldId id="350" r:id="rId141"/>
    <p:sldId id="351" r:id="rId142"/>
    <p:sldId id="352" r:id="rId143"/>
    <p:sldId id="353" r:id="rId144"/>
    <p:sldId id="354" r:id="rId145"/>
    <p:sldId id="355" r:id="rId146"/>
    <p:sldId id="356" r:id="rId147"/>
    <p:sldId id="357" r:id="rId148"/>
    <p:sldId id="358" r:id="rId14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notesMaster" Target="notesMasters/notesMaster1.xml"/><Relationship Id="rId47" Type="http://schemas.openxmlformats.org/officeDocument/2006/relationships/slide" Target="slides/slide1.xml"/><Relationship Id="rId48" Type="http://schemas.openxmlformats.org/officeDocument/2006/relationships/slide" Target="slides/slide2.xml"/><Relationship Id="rId49" Type="http://schemas.openxmlformats.org/officeDocument/2006/relationships/slide" Target="slides/slide3.xml"/><Relationship Id="rId50" Type="http://schemas.openxmlformats.org/officeDocument/2006/relationships/slide" Target="slides/slide4.xml"/><Relationship Id="rId51" Type="http://schemas.openxmlformats.org/officeDocument/2006/relationships/slide" Target="slides/slide5.xml"/><Relationship Id="rId52" Type="http://schemas.openxmlformats.org/officeDocument/2006/relationships/slide" Target="slides/slide6.xml"/><Relationship Id="rId53" Type="http://schemas.openxmlformats.org/officeDocument/2006/relationships/slide" Target="slides/slide7.xml"/><Relationship Id="rId54" Type="http://schemas.openxmlformats.org/officeDocument/2006/relationships/slide" Target="slides/slide8.xml"/><Relationship Id="rId55" Type="http://schemas.openxmlformats.org/officeDocument/2006/relationships/slide" Target="slides/slide9.xml"/><Relationship Id="rId56" Type="http://schemas.openxmlformats.org/officeDocument/2006/relationships/slide" Target="slides/slide10.xml"/><Relationship Id="rId57" Type="http://schemas.openxmlformats.org/officeDocument/2006/relationships/slide" Target="slides/slide11.xml"/><Relationship Id="rId58" Type="http://schemas.openxmlformats.org/officeDocument/2006/relationships/slide" Target="slides/slide12.xml"/><Relationship Id="rId59" Type="http://schemas.openxmlformats.org/officeDocument/2006/relationships/slide" Target="slides/slide13.xml"/><Relationship Id="rId60" Type="http://schemas.openxmlformats.org/officeDocument/2006/relationships/slide" Target="slides/slide14.xml"/><Relationship Id="rId61" Type="http://schemas.openxmlformats.org/officeDocument/2006/relationships/slide" Target="slides/slide15.xml"/><Relationship Id="rId62" Type="http://schemas.openxmlformats.org/officeDocument/2006/relationships/slide" Target="slides/slide16.xml"/><Relationship Id="rId63" Type="http://schemas.openxmlformats.org/officeDocument/2006/relationships/slide" Target="slides/slide17.xml"/><Relationship Id="rId64" Type="http://schemas.openxmlformats.org/officeDocument/2006/relationships/slide" Target="slides/slide18.xml"/><Relationship Id="rId65" Type="http://schemas.openxmlformats.org/officeDocument/2006/relationships/slide" Target="slides/slide19.xml"/><Relationship Id="rId66" Type="http://schemas.openxmlformats.org/officeDocument/2006/relationships/slide" Target="slides/slide20.xml"/><Relationship Id="rId67" Type="http://schemas.openxmlformats.org/officeDocument/2006/relationships/slide" Target="slides/slide21.xml"/><Relationship Id="rId68" Type="http://schemas.openxmlformats.org/officeDocument/2006/relationships/slide" Target="slides/slide22.xml"/><Relationship Id="rId69" Type="http://schemas.openxmlformats.org/officeDocument/2006/relationships/slide" Target="slides/slide23.xml"/><Relationship Id="rId70" Type="http://schemas.openxmlformats.org/officeDocument/2006/relationships/slide" Target="slides/slide24.xml"/><Relationship Id="rId71" Type="http://schemas.openxmlformats.org/officeDocument/2006/relationships/slide" Target="slides/slide25.xml"/><Relationship Id="rId72" Type="http://schemas.openxmlformats.org/officeDocument/2006/relationships/slide" Target="slides/slide26.xml"/><Relationship Id="rId73" Type="http://schemas.openxmlformats.org/officeDocument/2006/relationships/slide" Target="slides/slide27.xml"/><Relationship Id="rId74" Type="http://schemas.openxmlformats.org/officeDocument/2006/relationships/slide" Target="slides/slide28.xml"/><Relationship Id="rId75" Type="http://schemas.openxmlformats.org/officeDocument/2006/relationships/slide" Target="slides/slide29.xml"/><Relationship Id="rId76" Type="http://schemas.openxmlformats.org/officeDocument/2006/relationships/slide" Target="slides/slide30.xml"/><Relationship Id="rId77" Type="http://schemas.openxmlformats.org/officeDocument/2006/relationships/slide" Target="slides/slide31.xml"/><Relationship Id="rId78" Type="http://schemas.openxmlformats.org/officeDocument/2006/relationships/slide" Target="slides/slide32.xml"/><Relationship Id="rId79" Type="http://schemas.openxmlformats.org/officeDocument/2006/relationships/slide" Target="slides/slide33.xml"/><Relationship Id="rId80" Type="http://schemas.openxmlformats.org/officeDocument/2006/relationships/slide" Target="slides/slide34.xml"/><Relationship Id="rId81" Type="http://schemas.openxmlformats.org/officeDocument/2006/relationships/slide" Target="slides/slide35.xml"/><Relationship Id="rId82" Type="http://schemas.openxmlformats.org/officeDocument/2006/relationships/slide" Target="slides/slide36.xml"/><Relationship Id="rId83" Type="http://schemas.openxmlformats.org/officeDocument/2006/relationships/slide" Target="slides/slide37.xml"/><Relationship Id="rId84" Type="http://schemas.openxmlformats.org/officeDocument/2006/relationships/slide" Target="slides/slide38.xml"/><Relationship Id="rId85" Type="http://schemas.openxmlformats.org/officeDocument/2006/relationships/slide" Target="slides/slide39.xml"/><Relationship Id="rId86" Type="http://schemas.openxmlformats.org/officeDocument/2006/relationships/slide" Target="slides/slide40.xml"/><Relationship Id="rId87" Type="http://schemas.openxmlformats.org/officeDocument/2006/relationships/slide" Target="slides/slide41.xml"/><Relationship Id="rId88" Type="http://schemas.openxmlformats.org/officeDocument/2006/relationships/slide" Target="slides/slide42.xml"/><Relationship Id="rId89" Type="http://schemas.openxmlformats.org/officeDocument/2006/relationships/slide" Target="slides/slide43.xml"/><Relationship Id="rId90" Type="http://schemas.openxmlformats.org/officeDocument/2006/relationships/slide" Target="slides/slide44.xml"/><Relationship Id="rId91" Type="http://schemas.openxmlformats.org/officeDocument/2006/relationships/slide" Target="slides/slide45.xml"/><Relationship Id="rId92" Type="http://schemas.openxmlformats.org/officeDocument/2006/relationships/slide" Target="slides/slide46.xml"/><Relationship Id="rId93" Type="http://schemas.openxmlformats.org/officeDocument/2006/relationships/slide" Target="slides/slide47.xml"/><Relationship Id="rId94" Type="http://schemas.openxmlformats.org/officeDocument/2006/relationships/slide" Target="slides/slide48.xml"/><Relationship Id="rId95" Type="http://schemas.openxmlformats.org/officeDocument/2006/relationships/slide" Target="slides/slide49.xml"/><Relationship Id="rId96" Type="http://schemas.openxmlformats.org/officeDocument/2006/relationships/slide" Target="slides/slide50.xml"/><Relationship Id="rId97" Type="http://schemas.openxmlformats.org/officeDocument/2006/relationships/slide" Target="slides/slide51.xml"/><Relationship Id="rId98" Type="http://schemas.openxmlformats.org/officeDocument/2006/relationships/slide" Target="slides/slide52.xml"/><Relationship Id="rId99" Type="http://schemas.openxmlformats.org/officeDocument/2006/relationships/slide" Target="slides/slide53.xml"/><Relationship Id="rId100" Type="http://schemas.openxmlformats.org/officeDocument/2006/relationships/slide" Target="slides/slide54.xml"/><Relationship Id="rId101" Type="http://schemas.openxmlformats.org/officeDocument/2006/relationships/slide" Target="slides/slide55.xml"/><Relationship Id="rId102" Type="http://schemas.openxmlformats.org/officeDocument/2006/relationships/slide" Target="slides/slide56.xml"/><Relationship Id="rId103" Type="http://schemas.openxmlformats.org/officeDocument/2006/relationships/slide" Target="slides/slide57.xml"/><Relationship Id="rId104" Type="http://schemas.openxmlformats.org/officeDocument/2006/relationships/slide" Target="slides/slide58.xml"/><Relationship Id="rId105" Type="http://schemas.openxmlformats.org/officeDocument/2006/relationships/slide" Target="slides/slide59.xml"/><Relationship Id="rId106" Type="http://schemas.openxmlformats.org/officeDocument/2006/relationships/slide" Target="slides/slide60.xml"/><Relationship Id="rId107" Type="http://schemas.openxmlformats.org/officeDocument/2006/relationships/slide" Target="slides/slide61.xml"/><Relationship Id="rId108" Type="http://schemas.openxmlformats.org/officeDocument/2006/relationships/slide" Target="slides/slide62.xml"/><Relationship Id="rId109" Type="http://schemas.openxmlformats.org/officeDocument/2006/relationships/slide" Target="slides/slide63.xml"/><Relationship Id="rId110" Type="http://schemas.openxmlformats.org/officeDocument/2006/relationships/slide" Target="slides/slide64.xml"/><Relationship Id="rId111" Type="http://schemas.openxmlformats.org/officeDocument/2006/relationships/slide" Target="slides/slide65.xml"/><Relationship Id="rId112" Type="http://schemas.openxmlformats.org/officeDocument/2006/relationships/slide" Target="slides/slide66.xml"/><Relationship Id="rId113" Type="http://schemas.openxmlformats.org/officeDocument/2006/relationships/slide" Target="slides/slide67.xml"/><Relationship Id="rId114" Type="http://schemas.openxmlformats.org/officeDocument/2006/relationships/slide" Target="slides/slide68.xml"/><Relationship Id="rId115" Type="http://schemas.openxmlformats.org/officeDocument/2006/relationships/slide" Target="slides/slide69.xml"/><Relationship Id="rId116" Type="http://schemas.openxmlformats.org/officeDocument/2006/relationships/slide" Target="slides/slide70.xml"/><Relationship Id="rId117" Type="http://schemas.openxmlformats.org/officeDocument/2006/relationships/slide" Target="slides/slide71.xml"/><Relationship Id="rId118" Type="http://schemas.openxmlformats.org/officeDocument/2006/relationships/slide" Target="slides/slide72.xml"/><Relationship Id="rId119" Type="http://schemas.openxmlformats.org/officeDocument/2006/relationships/slide" Target="slides/slide73.xml"/><Relationship Id="rId120" Type="http://schemas.openxmlformats.org/officeDocument/2006/relationships/slide" Target="slides/slide74.xml"/><Relationship Id="rId121" Type="http://schemas.openxmlformats.org/officeDocument/2006/relationships/slide" Target="slides/slide75.xml"/><Relationship Id="rId122" Type="http://schemas.openxmlformats.org/officeDocument/2006/relationships/slide" Target="slides/slide76.xml"/><Relationship Id="rId123" Type="http://schemas.openxmlformats.org/officeDocument/2006/relationships/slide" Target="slides/slide77.xml"/><Relationship Id="rId124" Type="http://schemas.openxmlformats.org/officeDocument/2006/relationships/slide" Target="slides/slide78.xml"/><Relationship Id="rId125" Type="http://schemas.openxmlformats.org/officeDocument/2006/relationships/slide" Target="slides/slide79.xml"/><Relationship Id="rId126" Type="http://schemas.openxmlformats.org/officeDocument/2006/relationships/slide" Target="slides/slide80.xml"/><Relationship Id="rId127" Type="http://schemas.openxmlformats.org/officeDocument/2006/relationships/slide" Target="slides/slide81.xml"/><Relationship Id="rId128" Type="http://schemas.openxmlformats.org/officeDocument/2006/relationships/slide" Target="slides/slide82.xml"/><Relationship Id="rId129" Type="http://schemas.openxmlformats.org/officeDocument/2006/relationships/slide" Target="slides/slide83.xml"/><Relationship Id="rId130" Type="http://schemas.openxmlformats.org/officeDocument/2006/relationships/slide" Target="slides/slide84.xml"/><Relationship Id="rId131" Type="http://schemas.openxmlformats.org/officeDocument/2006/relationships/slide" Target="slides/slide85.xml"/><Relationship Id="rId132" Type="http://schemas.openxmlformats.org/officeDocument/2006/relationships/slide" Target="slides/slide86.xml"/><Relationship Id="rId133" Type="http://schemas.openxmlformats.org/officeDocument/2006/relationships/slide" Target="slides/slide87.xml"/><Relationship Id="rId134" Type="http://schemas.openxmlformats.org/officeDocument/2006/relationships/slide" Target="slides/slide88.xml"/><Relationship Id="rId135" Type="http://schemas.openxmlformats.org/officeDocument/2006/relationships/slide" Target="slides/slide89.xml"/><Relationship Id="rId136" Type="http://schemas.openxmlformats.org/officeDocument/2006/relationships/slide" Target="slides/slide90.xml"/><Relationship Id="rId137" Type="http://schemas.openxmlformats.org/officeDocument/2006/relationships/slide" Target="slides/slide91.xml"/><Relationship Id="rId138" Type="http://schemas.openxmlformats.org/officeDocument/2006/relationships/slide" Target="slides/slide92.xml"/><Relationship Id="rId139" Type="http://schemas.openxmlformats.org/officeDocument/2006/relationships/slide" Target="slides/slide93.xml"/><Relationship Id="rId140" Type="http://schemas.openxmlformats.org/officeDocument/2006/relationships/slide" Target="slides/slide94.xml"/><Relationship Id="rId141" Type="http://schemas.openxmlformats.org/officeDocument/2006/relationships/slide" Target="slides/slide95.xml"/><Relationship Id="rId142" Type="http://schemas.openxmlformats.org/officeDocument/2006/relationships/slide" Target="slides/slide96.xml"/><Relationship Id="rId143" Type="http://schemas.openxmlformats.org/officeDocument/2006/relationships/slide" Target="slides/slide97.xml"/><Relationship Id="rId144" Type="http://schemas.openxmlformats.org/officeDocument/2006/relationships/slide" Target="slides/slide98.xml"/><Relationship Id="rId145" Type="http://schemas.openxmlformats.org/officeDocument/2006/relationships/slide" Target="slides/slide99.xml"/><Relationship Id="rId146" Type="http://schemas.openxmlformats.org/officeDocument/2006/relationships/slide" Target="slides/slide100.xml"/><Relationship Id="rId147" Type="http://schemas.openxmlformats.org/officeDocument/2006/relationships/slide" Target="slides/slide101.xml"/><Relationship Id="rId148" Type="http://schemas.openxmlformats.org/officeDocument/2006/relationships/slide" Target="slides/slide102.xml"/><Relationship Id="rId149" Type="http://schemas.openxmlformats.org/officeDocument/2006/relationships/slide" Target="slides/slide10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DF874CC-4C78-4558-AE73-F5A9005FAD4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br/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https://udacity.zoom.us/j/7991233356  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8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725638-086F-4B08-8D4E-4D723A0FEC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41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DA86CA-6947-4BC4-9D7E-20C871F0B3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</p:spPr>
      </p:sp>
      <p:sp>
        <p:nvSpPr>
          <p:cNvPr id="22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scalar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</p:spPr>
      </p:sp>
      <p:sp>
        <p:nvSpPr>
          <p:cNvPr id="22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think it makes sense to get the distinct continents in the outer query. Then match each average to it later from the subquery. 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addition, if we did it the opposite way, the group by would be in the outer query.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fact I am not sure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Also named as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8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E33015-3023-43AA-8111-7C106741E2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1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4D1F954-7D78-4928-A504-239EBB6800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4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8135F8C-BC59-4FE9-A927-941CF4B918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7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3D39DDB-53DA-45E2-A20E-CFAD76C0DD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4440" cy="3427560"/>
          </a:xfrm>
          <a:prstGeom prst="rect">
            <a:avLst/>
          </a:prstGeom>
        </p:spPr>
      </p:sp>
      <p:sp>
        <p:nvSpPr>
          <p:cNvPr id="22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same result can be obtained with window SQL functions and just one CTE, but we used multiple common table expressions here.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2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30F6F7D-5348-48F0-A681-337C5A206A9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5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11D4B0-6369-4A1D-A353-A5A66887F9E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2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WITH clauses allow us to improve the structure of an SQL statement without polluting the database namespace.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As far as I understand, where is not possible. </a:t>
            </a:r>
            <a:endParaRPr b="0" lang="en-US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SELECT is possible only with correlated subquery. (slow)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8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822F290-F63C-46E8-ADB1-840611638B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4440" cy="3427560"/>
          </a:xfrm>
          <a:prstGeom prst="rect">
            <a:avLst/>
          </a:prstGeom>
        </p:spPr>
      </p:sp>
      <p:sp>
        <p:nvSpPr>
          <p:cNvPr id="22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WITH clause was introduced in SQL:1999 to define views that are only valid for the query they belong to.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3.xml"/><Relationship Id="rId15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2.xml"/><Relationship Id="rId12" Type="http://schemas.openxmlformats.org/officeDocument/2006/relationships/slideLayout" Target="../slideLayouts/slideLayout333.xml"/><Relationship Id="rId13" Type="http://schemas.openxmlformats.org/officeDocument/2006/relationships/slideLayout" Target="../slideLayouts/slideLayout334.xml"/><Relationship Id="rId14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2.xml"/><Relationship Id="rId8" Type="http://schemas.openxmlformats.org/officeDocument/2006/relationships/slideLayout" Target="../slideLayouts/slideLayout353.xml"/><Relationship Id="rId9" Type="http://schemas.openxmlformats.org/officeDocument/2006/relationships/slideLayout" Target="../slideLayouts/slideLayout354.xml"/><Relationship Id="rId10" Type="http://schemas.openxmlformats.org/officeDocument/2006/relationships/slideLayout" Target="../slideLayouts/slideLayout355.xml"/><Relationship Id="rId11" Type="http://schemas.openxmlformats.org/officeDocument/2006/relationships/slideLayout" Target="../slideLayouts/slideLayout356.xml"/><Relationship Id="rId12" Type="http://schemas.openxmlformats.org/officeDocument/2006/relationships/slideLayout" Target="../slideLayouts/slideLayout357.xml"/><Relationship Id="rId13" Type="http://schemas.openxmlformats.org/officeDocument/2006/relationships/slideLayout" Target="../slideLayouts/slideLayout358.xml"/><Relationship Id="rId14" Type="http://schemas.openxmlformats.org/officeDocument/2006/relationships/slideLayout" Target="../slideLayouts/slideLayout359.xml"/><Relationship Id="rId15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62.xml"/><Relationship Id="rId6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4.xml"/><Relationship Id="rId8" Type="http://schemas.openxmlformats.org/officeDocument/2006/relationships/slideLayout" Target="../slideLayouts/slideLayout365.xml"/><Relationship Id="rId9" Type="http://schemas.openxmlformats.org/officeDocument/2006/relationships/slideLayout" Target="../slideLayouts/slideLayout366.xml"/><Relationship Id="rId10" Type="http://schemas.openxmlformats.org/officeDocument/2006/relationships/slideLayout" Target="../slideLayouts/slideLayout367.xml"/><Relationship Id="rId11" Type="http://schemas.openxmlformats.org/officeDocument/2006/relationships/slideLayout" Target="../slideLayouts/slideLayout368.xml"/><Relationship Id="rId12" Type="http://schemas.openxmlformats.org/officeDocument/2006/relationships/slideLayout" Target="../slideLayouts/slideLayout369.xml"/><Relationship Id="rId13" Type="http://schemas.openxmlformats.org/officeDocument/2006/relationships/slideLayout" Target="../slideLayouts/slideLayout370.xml"/><Relationship Id="rId14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2.xml"/><Relationship Id="rId12" Type="http://schemas.openxmlformats.org/officeDocument/2006/relationships/slideLayout" Target="../slideLayouts/slideLayout393.xml"/><Relationship Id="rId13" Type="http://schemas.openxmlformats.org/officeDocument/2006/relationships/slideLayout" Target="../slideLayouts/slideLayout394.xml"/><Relationship Id="rId14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5.xml"/><Relationship Id="rId13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07.xml"/><Relationship Id="rId15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4.xml"/><Relationship Id="rId8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26.xml"/><Relationship Id="rId10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29.xml"/><Relationship Id="rId13" Type="http://schemas.openxmlformats.org/officeDocument/2006/relationships/slideLayout" Target="../slideLayouts/slideLayout430.xml"/><Relationship Id="rId14" Type="http://schemas.openxmlformats.org/officeDocument/2006/relationships/slideLayout" Target="../slideLayouts/slideLayout431.xml"/><Relationship Id="rId15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41.xml"/><Relationship Id="rId13" Type="http://schemas.openxmlformats.org/officeDocument/2006/relationships/slideLayout" Target="../slideLayouts/slideLayout442.xml"/><Relationship Id="rId14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2.xml"/><Relationship Id="rId12" Type="http://schemas.openxmlformats.org/officeDocument/2006/relationships/slideLayout" Target="../slideLayouts/slideLayout453.xml"/><Relationship Id="rId13" Type="http://schemas.openxmlformats.org/officeDocument/2006/relationships/slideLayout" Target="../slideLayouts/slideLayout454.xml"/><Relationship Id="rId14" Type="http://schemas.openxmlformats.org/officeDocument/2006/relationships/slideLayout" Target="../slideLayouts/slideLayout455.xml"/><Relationship Id="rId15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0.xml"/><Relationship Id="rId8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5.xml"/><Relationship Id="rId13" Type="http://schemas.openxmlformats.org/officeDocument/2006/relationships/slideLayout" Target="../slideLayouts/slideLayout466.xml"/><Relationship Id="rId14" Type="http://schemas.openxmlformats.org/officeDocument/2006/relationships/slideLayout" Target="../slideLayouts/slideLayout467.xml"/><Relationship Id="rId15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2.xml"/><Relationship Id="rId8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76.xml"/><Relationship Id="rId12" Type="http://schemas.openxmlformats.org/officeDocument/2006/relationships/slideLayout" Target="../slideLayouts/slideLayout477.xml"/><Relationship Id="rId13" Type="http://schemas.openxmlformats.org/officeDocument/2006/relationships/slideLayout" Target="../slideLayouts/slideLayout478.xml"/><Relationship Id="rId14" Type="http://schemas.openxmlformats.org/officeDocument/2006/relationships/slideLayout" Target="../slideLayouts/slideLayout479.xml"/><Relationship Id="rId15" Type="http://schemas.openxmlformats.org/officeDocument/2006/relationships/slideLayout" Target="../slideLayouts/slideLayout48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481.xml"/><Relationship Id="rId5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4.xml"/><Relationship Id="rId8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1.xml"/><Relationship Id="rId15" Type="http://schemas.openxmlformats.org/officeDocument/2006/relationships/slideLayout" Target="../slideLayouts/slideLayout49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493.xml"/><Relationship Id="rId5" Type="http://schemas.openxmlformats.org/officeDocument/2006/relationships/slideLayout" Target="../slideLayouts/slideLayout494.xml"/><Relationship Id="rId6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6.xml"/><Relationship Id="rId8" Type="http://schemas.openxmlformats.org/officeDocument/2006/relationships/slideLayout" Target="../slideLayouts/slideLayout497.xml"/><Relationship Id="rId9" Type="http://schemas.openxmlformats.org/officeDocument/2006/relationships/slideLayout" Target="../slideLayouts/slideLayout498.xml"/><Relationship Id="rId10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500.xml"/><Relationship Id="rId12" Type="http://schemas.openxmlformats.org/officeDocument/2006/relationships/slideLayout" Target="../slideLayouts/slideLayout501.xml"/><Relationship Id="rId13" Type="http://schemas.openxmlformats.org/officeDocument/2006/relationships/slideLayout" Target="../slideLayouts/slideLayout502.xml"/><Relationship Id="rId14" Type="http://schemas.openxmlformats.org/officeDocument/2006/relationships/slideLayout" Target="../slideLayouts/slideLayout503.xml"/><Relationship Id="rId15" Type="http://schemas.openxmlformats.org/officeDocument/2006/relationships/slideLayout" Target="../slideLayouts/slideLayout504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505.xml"/><Relationship Id="rId5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08.xml"/><Relationship Id="rId8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2.xml"/><Relationship Id="rId12" Type="http://schemas.openxmlformats.org/officeDocument/2006/relationships/slideLayout" Target="../slideLayouts/slideLayout513.xml"/><Relationship Id="rId13" Type="http://schemas.openxmlformats.org/officeDocument/2006/relationships/slideLayout" Target="../slideLayouts/slideLayout514.xml"/><Relationship Id="rId14" Type="http://schemas.openxmlformats.org/officeDocument/2006/relationships/slideLayout" Target="../slideLayouts/slideLayout515.xml"/><Relationship Id="rId15" Type="http://schemas.openxmlformats.org/officeDocument/2006/relationships/slideLayout" Target="../slideLayouts/slideLayout51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517.xml"/><Relationship Id="rId5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0.xml"/><Relationship Id="rId8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4.xml"/><Relationship Id="rId12" Type="http://schemas.openxmlformats.org/officeDocument/2006/relationships/slideLayout" Target="../slideLayouts/slideLayout525.xml"/><Relationship Id="rId13" Type="http://schemas.openxmlformats.org/officeDocument/2006/relationships/slideLayout" Target="../slideLayouts/slideLayout526.xml"/><Relationship Id="rId14" Type="http://schemas.openxmlformats.org/officeDocument/2006/relationships/slideLayout" Target="../slideLayouts/slideLayout527.xml"/><Relationship Id="rId15" Type="http://schemas.openxmlformats.org/officeDocument/2006/relationships/slideLayout" Target="../slideLayouts/slideLayout52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37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3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41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41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46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46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50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50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54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58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58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5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626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62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1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67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71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7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75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7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4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7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7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83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8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88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8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92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9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96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96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00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0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04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04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9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08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08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13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1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17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17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8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21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21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25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2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2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2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6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337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3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37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3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42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42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46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46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3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504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50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6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547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54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58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59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9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630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6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67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67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178" r:id="rId13"/>
    <p:sldLayoutId id="2147484179" r:id="rId14"/>
    <p:sldLayoutId id="2147484180" r:id="rId1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71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7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2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753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75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  <p:sldLayoutId id="2147484203" r:id="rId12"/>
    <p:sldLayoutId id="2147484204" r:id="rId13"/>
    <p:sldLayoutId id="2147484205" r:id="rId14"/>
    <p:sldLayoutId id="2147484206" r:id="rId1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4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795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7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166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208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249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25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291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5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60" y="176040"/>
            <a:ext cx="12185640" cy="16426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7" descr=""/>
          <p:cNvPicPr/>
          <p:nvPr/>
        </p:nvPicPr>
        <p:blipFill>
          <a:blip r:embed="rId2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pic>
        <p:nvPicPr>
          <p:cNvPr id="332" name="Picture 8" descr=""/>
          <p:cNvPicPr/>
          <p:nvPr/>
        </p:nvPicPr>
        <p:blipFill>
          <a:blip r:embed="rId3"/>
          <a:stretch/>
        </p:blipFill>
        <p:spPr>
          <a:xfrm>
            <a:off x="10986840" y="201960"/>
            <a:ext cx="1130400" cy="1069560"/>
          </a:xfrm>
          <a:prstGeom prst="rect">
            <a:avLst/>
          </a:prstGeom>
          <a:ln>
            <a:noFill/>
          </a:ln>
        </p:spPr>
      </p:pic>
      <p:sp>
        <p:nvSpPr>
          <p:cNvPr id="33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learnsql.com/blog/subquery-vs-join/" TargetMode="External"/><Relationship Id="rId2" Type="http://schemas.openxmlformats.org/officeDocument/2006/relationships/hyperlink" Target="https://www.castordoc.com/blog/what-if-you-had-to-use-parameters-in-sql-queries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hyperlink" Target="https://towardsdatascience.com/using-ctes-to-improve-sql-queries-dfcb04b7edf0" TargetMode="External"/><Relationship Id="rId3" Type="http://schemas.openxmlformats.org/officeDocument/2006/relationships/slideLayout" Target="../slideLayouts/slideLayout52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slideLayout" Target="../slideLayouts/slideLayout409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image" Target="../media/image271.png"/><Relationship Id="rId3" Type="http://schemas.openxmlformats.org/officeDocument/2006/relationships/slideLayout" Target="../slideLayouts/slideLayout508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slideLayout" Target="../slideLayouts/slideLayout51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7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7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0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2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2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7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7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7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13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8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7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14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2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ampus.datacamp.com/courses/joining-data-in-sql/outer-joins-and-cross-joins?ex=12" TargetMode="Externa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slideLayout" Target="../slideLayouts/slideLayout15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12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4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7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12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slideLayout" Target="../slideLayouts/slideLayout19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slideLayout" Target="../slideLayouts/slideLayout12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4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join.slack.com/t/egfwd-t3-march-22/shared_invite/zt-146jjry1h-VrWow3RuYnZ1bk~ZUyrPzg" TargetMode="External"/><Relationship Id="rId2" Type="http://schemas.openxmlformats.org/officeDocument/2006/relationships/hyperlink" Target="https://github.com/santarabantoosoo/Data-Analysis-NanoDegree-2.0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12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slideLayout" Target="../slideLayouts/slideLayout19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slideLayout" Target="../slideLayouts/slideLayout20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20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2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2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slideLayout" Target="../slideLayouts/slideLayout2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24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25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25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slideLayout" Target="../slideLayouts/slideLayout244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25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26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26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27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slideLayout" Target="../slideLayouts/slideLayout28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slideLayout" Target="../slideLayouts/slideLayout31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slideLayout" Target="../slideLayouts/slideLayout316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slideLayout" Target="../slideLayouts/slideLayout3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hyperlink" Target="https://medium.com/@abhishekblogger/sql-tips-and-tricks-the-with-clause-1a78af758af7" TargetMode="External"/><Relationship Id="rId5" Type="http://schemas.openxmlformats.org/officeDocument/2006/relationships/slideLayout" Target="../slideLayouts/slideLayout5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27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3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slideLayout" Target="../slideLayouts/slideLayout3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slideLayout" Target="../slideLayouts/slideLayout31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ampus.datacamp.com/courses/intermediate-sql/short-and-simple-subqueries?ex=9" TargetMode="External"/><Relationship Id="rId2" Type="http://schemas.openxmlformats.org/officeDocument/2006/relationships/hyperlink" Target="https://campus.datacamp.com/courses/intermediate-sql/short-and-simple-subqueries?ex=10" TargetMode="External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slideLayout" Target="../slideLayouts/slideLayout36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2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slideLayout" Target="../slideLayouts/slideLayout38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slideLayout" Target="../slideLayouts/slideLayout24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24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253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5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388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image" Target="../media/image205.png"/><Relationship Id="rId3" Type="http://schemas.openxmlformats.org/officeDocument/2006/relationships/hyperlink" Target="https://learnsql.com/blog/inline-query-in-sql/#:~:text=The%20first%20difference%20is%20that,work%20as%20a%20single%20value" TargetMode="External"/><Relationship Id="rId4" Type="http://schemas.openxmlformats.org/officeDocument/2006/relationships/image" Target="../media/image206.png"/><Relationship Id="rId5" Type="http://schemas.openxmlformats.org/officeDocument/2006/relationships/hyperlink" Target="https://asktom.oracle.com/pls/apex/asktom.search?tag=regarding-subquery-terminology" TargetMode="External"/><Relationship Id="rId6" Type="http://schemas.openxmlformats.org/officeDocument/2006/relationships/slideLayout" Target="../slideLayouts/slideLayout40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40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slideLayout" Target="../slideLayouts/slideLayout40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slideLayout" Target="../slideLayouts/slideLayout421.xml"/><Relationship Id="rId5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slideLayout" Target="../slideLayouts/slideLayout44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slideLayout" Target="../slideLayouts/slideLayout44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slideLayout" Target="../slideLayouts/slideLayout44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image" Target="../media/image230.png"/><Relationship Id="rId3" Type="http://schemas.openxmlformats.org/officeDocument/2006/relationships/slideLayout" Target="../slideLayouts/slideLayout44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hyperlink" Target="https://medium.com/@jeremiahlutes/using-with-in-sql-10617d0a1d0c" TargetMode="External"/><Relationship Id="rId4" Type="http://schemas.openxmlformats.org/officeDocument/2006/relationships/slideLayout" Target="../slideLayouts/slideLayout5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slideLayout" Target="../slideLayouts/slideLayout45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slideLayout" Target="../slideLayouts/slideLayout45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slideLayout" Target="../slideLayouts/slideLayout44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image" Target="../media/image243.png"/><Relationship Id="rId3" Type="http://schemas.openxmlformats.org/officeDocument/2006/relationships/slideLayout" Target="../slideLayouts/slideLayout448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slideLayout" Target="../slideLayouts/slideLayout46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slideLayout" Target="../slideLayouts/slideLayout48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hyperlink" Target="https://www.youtube.com/watch?v=Gm8N_yip0Ek" TargetMode="External"/><Relationship Id="rId7" Type="http://schemas.openxmlformats.org/officeDocument/2006/relationships/slideLayout" Target="../slideLayouts/slideLayout481.xml"/><Relationship Id="rId8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slideLayout" Target="../slideLayouts/slideLayout441.xml"/><Relationship Id="rId3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52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slideLayout" Target="../slideLayouts/slideLayout441.xml"/><Relationship Id="rId4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257.png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slideLayout" Target="../slideLayouts/slideLayout441.xml"/><Relationship Id="rId5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image" Target="../media/image261.png"/><Relationship Id="rId3" Type="http://schemas.openxmlformats.org/officeDocument/2006/relationships/slideLayout" Target="../slideLayouts/slideLayout448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hyperlink" Target="https://learnsql.com/blog/with-clause-is-awesome-sql/" TargetMode="External"/><Relationship Id="rId2" Type="http://schemas.openxmlformats.org/officeDocument/2006/relationships/image" Target="../media/image262.png"/><Relationship Id="rId3" Type="http://schemas.openxmlformats.org/officeDocument/2006/relationships/slideLayout" Target="../slideLayouts/slideLayout493.xml"/><Relationship Id="rId4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263.png"/><Relationship Id="rId2" Type="http://schemas.openxmlformats.org/officeDocument/2006/relationships/slideLayout" Target="../slideLayouts/slideLayout409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slideLayout" Target="../slideLayouts/slideLayout409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slideLayout" Target="../slideLayouts/slideLayout409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266.png"/><Relationship Id="rId2" Type="http://schemas.openxmlformats.org/officeDocument/2006/relationships/slideLayout" Target="../slideLayouts/slideLayout409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slideLayout" Target="../slideLayouts/slideLayout409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slideLayout" Target="../slideLayouts/slideLayout4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To do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1" name="CustomShape 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Sql pitfalls </a:t>
            </a:r>
            <a:endParaRPr b="0" lang="en-US" sz="2200" spc="-1" strike="noStrike">
              <a:latin typeface="Arial"/>
            </a:endParaRPr>
          </a:p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Resources </a:t>
            </a:r>
            <a:endParaRPr b="0" lang="en-US" sz="2200" spc="-1" strike="noStrike">
              <a:latin typeface="Arial"/>
            </a:endParaRPr>
          </a:p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Subqueries from sql learning</a:t>
            </a:r>
            <a:endParaRPr b="0" lang="en-US" sz="2200" spc="-1" strike="noStrike">
              <a:latin typeface="Arial"/>
            </a:endParaRPr>
          </a:p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Demo using mode or psql or pgadmin4 </a:t>
            </a:r>
            <a:endParaRPr b="0" lang="en-US" sz="2200" spc="-1" strike="noStrike">
              <a:latin typeface="Arial"/>
            </a:endParaRPr>
          </a:p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Datacamp projects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Subquery vs. JOIN | LearnSQL.com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"/>
              </a:rPr>
              <a:t>https://learnsql.com/blog/subquery-vs-join/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182880" indent="-1796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SQL for Data Analysis: Subquery vs. CTE | by Aaron Zhu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https://towardsdatascience.com/sql-for-data-analysis-subquery-vs-cte-699ef629d9eb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“</a:t>
            </a: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Common Table Expression(CTE) in SQL Server” | by Smita Gudale | Medium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https://medium.com/@smitagudale712/common-table-expression-cte-in-sql-server-c6dfb8a461ee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How to use CTEs in SQL. How to use a Common Table Expression to… | by Jason Lee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https://towardsdatascience.com/using-ctes-to-improve-sql-queries-dfcb04b7edf0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Basic SQL Techniques For Data Analysis | by Ektamanvar | Mar, 2022 | Medium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https://ektamanvar23.medium.com/sql-techniques-for-data-analysis-92d85de3c32a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Window Functions in SQL: Aggregating Values | by Michael Grogan | Towards Data Science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https://towardsdatascience.com/window-functions-in-sql-aggregating-values-278f2bdb545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Common Table Expressions: When and How to Use Them | Tutorial by Chartio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https://chartio.com/resources/tutorials/using-common-table-expressions/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MySQL | Recursive CTE (Common Table Expressions) - GeeksforGeeks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https://www.geeksforgeeks.org/mysql-recursive-cte-common-table-expressions/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>
                <a:solidFill>
                  <a:srgbClr val="ffffff"/>
                </a:solidFill>
                <a:latin typeface="Corbel"/>
                <a:ea typeface="DejaVu Sans"/>
              </a:rPr>
              <a:t>What if ... you had to use parameters in SQL queries - Castor Blog</a:t>
            </a:r>
            <a:endParaRPr b="0" lang="en-US" sz="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4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https://www.castordoc.com/blog/what-if-you-had-to-use-parameters-in-sql-queries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Good example 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872" name="CustomShape 2"/>
          <p:cNvSpPr/>
          <p:nvPr/>
        </p:nvSpPr>
        <p:spPr>
          <a:xfrm>
            <a:off x="1202760" y="2011680"/>
            <a:ext cx="47714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3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4" name="" descr=""/>
          <p:cNvPicPr/>
          <p:nvPr/>
        </p:nvPicPr>
        <p:blipFill>
          <a:blip r:embed="rId1"/>
          <a:stretch/>
        </p:blipFill>
        <p:spPr>
          <a:xfrm>
            <a:off x="799920" y="2624400"/>
            <a:ext cx="10588680" cy="1606320"/>
          </a:xfrm>
          <a:prstGeom prst="rect">
            <a:avLst/>
          </a:prstGeom>
          <a:ln>
            <a:noFill/>
          </a:ln>
        </p:spPr>
      </p:pic>
      <p:sp>
        <p:nvSpPr>
          <p:cNvPr id="1875" name="CustomShape 4"/>
          <p:cNvSpPr/>
          <p:nvPr/>
        </p:nvSpPr>
        <p:spPr>
          <a:xfrm>
            <a:off x="731520" y="5943600"/>
            <a:ext cx="83437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https://towardsdatascience.com/using-ctes-to-improve-sql-queries-dfcb04b7edf0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" descr=""/>
          <p:cNvPicPr/>
          <p:nvPr/>
        </p:nvPicPr>
        <p:blipFill>
          <a:blip r:embed="rId1"/>
          <a:stretch/>
        </p:blipFill>
        <p:spPr>
          <a:xfrm>
            <a:off x="3423960" y="1604520"/>
            <a:ext cx="5341680" cy="3975840"/>
          </a:xfrm>
          <a:prstGeom prst="rect">
            <a:avLst/>
          </a:prstGeom>
          <a:ln>
            <a:noFill/>
          </a:ln>
        </p:spPr>
      </p:pic>
      <p:sp>
        <p:nvSpPr>
          <p:cNvPr id="2220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Common Table Expression(CTEs)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1" name="CustomShape 2"/>
          <p:cNvSpPr/>
          <p:nvPr/>
        </p:nvSpPr>
        <p:spPr>
          <a:xfrm>
            <a:off x="2194560" y="5871600"/>
            <a:ext cx="8799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better when working with large or complex tables that are resource intensive to query.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2" name="CustomShape 3"/>
          <p:cNvSpPr/>
          <p:nvPr/>
        </p:nvSpPr>
        <p:spPr>
          <a:xfrm>
            <a:off x="5669280" y="6492240"/>
            <a:ext cx="20552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Materialize a view!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CustomShape 1"/>
          <p:cNvSpPr/>
          <p:nvPr/>
        </p:nvSpPr>
        <p:spPr>
          <a:xfrm>
            <a:off x="1140120" y="1604520"/>
            <a:ext cx="429084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4" name="" descr=""/>
          <p:cNvPicPr/>
          <p:nvPr/>
        </p:nvPicPr>
        <p:blipFill>
          <a:blip r:embed="rId1"/>
          <a:stretch/>
        </p:blipFill>
        <p:spPr>
          <a:xfrm>
            <a:off x="5577840" y="3383280"/>
            <a:ext cx="6523200" cy="2101680"/>
          </a:xfrm>
          <a:prstGeom prst="rect">
            <a:avLst/>
          </a:prstGeom>
          <a:ln>
            <a:noFill/>
          </a:ln>
        </p:spPr>
      </p:pic>
      <p:sp>
        <p:nvSpPr>
          <p:cNvPr id="2225" name="CustomShape 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many records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26" name="" descr=""/>
          <p:cNvPicPr/>
          <p:nvPr/>
        </p:nvPicPr>
        <p:blipFill>
          <a:blip r:embed="rId2"/>
          <a:stretch/>
        </p:blipFill>
        <p:spPr>
          <a:xfrm>
            <a:off x="1817640" y="3108960"/>
            <a:ext cx="3027240" cy="884160"/>
          </a:xfrm>
          <a:prstGeom prst="rect">
            <a:avLst/>
          </a:prstGeom>
          <a:ln>
            <a:noFill/>
          </a:ln>
        </p:spPr>
      </p:pic>
      <p:sp>
        <p:nvSpPr>
          <p:cNvPr id="2227" name="CustomShape 3"/>
          <p:cNvSpPr/>
          <p:nvPr/>
        </p:nvSpPr>
        <p:spPr>
          <a:xfrm>
            <a:off x="6035040" y="2926080"/>
            <a:ext cx="1685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Words in 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8" name="CustomShape 4"/>
          <p:cNvSpPr/>
          <p:nvPr/>
        </p:nvSpPr>
        <p:spPr>
          <a:xfrm>
            <a:off x="9509760" y="2945520"/>
            <a:ext cx="2114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Words in dictionary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9" name="CustomShape 5"/>
          <p:cNvSpPr/>
          <p:nvPr/>
        </p:nvSpPr>
        <p:spPr>
          <a:xfrm>
            <a:off x="6035040" y="5852160"/>
            <a:ext cx="3931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 and get the average word length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" descr=""/>
          <p:cNvPicPr/>
          <p:nvPr/>
        </p:nvPicPr>
        <p:blipFill>
          <a:blip r:embed="rId1"/>
          <a:stretch/>
        </p:blipFill>
        <p:spPr>
          <a:xfrm>
            <a:off x="609120" y="1689840"/>
            <a:ext cx="5352840" cy="1724400"/>
          </a:xfrm>
          <a:prstGeom prst="rect">
            <a:avLst/>
          </a:prstGeom>
          <a:ln>
            <a:noFill/>
          </a:ln>
        </p:spPr>
      </p:pic>
      <p:sp>
        <p:nvSpPr>
          <p:cNvPr id="2231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solution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2" name="" descr=""/>
          <p:cNvPicPr/>
          <p:nvPr/>
        </p:nvPicPr>
        <p:blipFill>
          <a:blip r:embed="rId2"/>
          <a:stretch/>
        </p:blipFill>
        <p:spPr>
          <a:xfrm>
            <a:off x="6492240" y="2549160"/>
            <a:ext cx="5352840" cy="1564200"/>
          </a:xfrm>
          <a:prstGeom prst="rect">
            <a:avLst/>
          </a:prstGeom>
          <a:ln>
            <a:noFill/>
          </a:ln>
        </p:spPr>
      </p:pic>
      <p:pic>
        <p:nvPicPr>
          <p:cNvPr id="2233" name="" descr=""/>
          <p:cNvPicPr/>
          <p:nvPr/>
        </p:nvPicPr>
        <p:blipFill>
          <a:blip r:embed="rId3"/>
          <a:stretch/>
        </p:blipFill>
        <p:spPr>
          <a:xfrm>
            <a:off x="609120" y="3718440"/>
            <a:ext cx="5352840" cy="182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" descr=""/>
          <p:cNvPicPr/>
          <p:nvPr/>
        </p:nvPicPr>
        <p:blipFill>
          <a:blip r:embed="rId1"/>
          <a:stretch/>
        </p:blipFill>
        <p:spPr>
          <a:xfrm>
            <a:off x="2456640" y="1604520"/>
            <a:ext cx="7276320" cy="3975840"/>
          </a:xfrm>
          <a:prstGeom prst="rect">
            <a:avLst/>
          </a:prstGeom>
          <a:ln>
            <a:noFill/>
          </a:ln>
        </p:spPr>
      </p:pic>
      <p:sp>
        <p:nvSpPr>
          <p:cNvPr id="2235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Spare this – till u identify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CustomShape 1"/>
          <p:cNvSpPr/>
          <p:nvPr/>
        </p:nvSpPr>
        <p:spPr>
          <a:xfrm>
            <a:off x="609480" y="220680"/>
            <a:ext cx="1097028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Consider adding case statements from SQL intermediate course datacamp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7" name="CustomShape 2"/>
          <p:cNvSpPr/>
          <p:nvPr/>
        </p:nvSpPr>
        <p:spPr>
          <a:xfrm>
            <a:off x="609480" y="1604520"/>
            <a:ext cx="261072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"/>
          <p:cNvSpPr/>
          <p:nvPr/>
        </p:nvSpPr>
        <p:spPr>
          <a:xfrm>
            <a:off x="3353040" y="1604520"/>
            <a:ext cx="261072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" descr=""/>
          <p:cNvPicPr/>
          <p:nvPr/>
        </p:nvPicPr>
        <p:blipFill>
          <a:blip r:embed="rId1"/>
          <a:stretch/>
        </p:blipFill>
        <p:spPr>
          <a:xfrm>
            <a:off x="1920240" y="2194560"/>
            <a:ext cx="8685360" cy="3677040"/>
          </a:xfrm>
          <a:prstGeom prst="rect">
            <a:avLst/>
          </a:prstGeom>
          <a:ln>
            <a:noFill/>
          </a:ln>
        </p:spPr>
      </p:pic>
      <p:sp>
        <p:nvSpPr>
          <p:cNvPr id="1880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 ORDER – planner optimizes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1" name="CustomShape 2"/>
          <p:cNvSpPr/>
          <p:nvPr/>
        </p:nvSpPr>
        <p:spPr>
          <a:xfrm>
            <a:off x="10232280" y="6099840"/>
            <a:ext cx="17460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hi-IN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DejaVu Sans"/>
              </a:rPr>
              <a:t>لو خنقته - هيخنقك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Joins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83" name="" descr=""/>
          <p:cNvPicPr/>
          <p:nvPr/>
        </p:nvPicPr>
        <p:blipFill>
          <a:blip r:embed="rId1"/>
          <a:stretch/>
        </p:blipFill>
        <p:spPr>
          <a:xfrm>
            <a:off x="609120" y="1758960"/>
            <a:ext cx="5351760" cy="3665880"/>
          </a:xfrm>
          <a:prstGeom prst="rect">
            <a:avLst/>
          </a:prstGeom>
          <a:ln>
            <a:noFill/>
          </a:ln>
        </p:spPr>
      </p:pic>
      <p:pic>
        <p:nvPicPr>
          <p:cNvPr id="1884" name="" descr=""/>
          <p:cNvPicPr/>
          <p:nvPr/>
        </p:nvPicPr>
        <p:blipFill>
          <a:blip r:embed="rId2"/>
          <a:stretch/>
        </p:blipFill>
        <p:spPr>
          <a:xfrm>
            <a:off x="6231600" y="1998000"/>
            <a:ext cx="5351760" cy="3187800"/>
          </a:xfrm>
          <a:prstGeom prst="rect">
            <a:avLst/>
          </a:prstGeom>
          <a:ln>
            <a:noFill/>
          </a:ln>
        </p:spPr>
      </p:pic>
      <p:sp>
        <p:nvSpPr>
          <p:cNvPr id="1885" name="CustomShape 2"/>
          <p:cNvSpPr/>
          <p:nvPr/>
        </p:nvSpPr>
        <p:spPr>
          <a:xfrm>
            <a:off x="6400800" y="6126480"/>
            <a:ext cx="18514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Which join type?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" descr=""/>
          <p:cNvPicPr/>
          <p:nvPr/>
        </p:nvPicPr>
        <p:blipFill>
          <a:blip r:embed="rId1"/>
          <a:stretch/>
        </p:blipFill>
        <p:spPr>
          <a:xfrm>
            <a:off x="4300920" y="1604520"/>
            <a:ext cx="3586680" cy="3974760"/>
          </a:xfrm>
          <a:prstGeom prst="rect">
            <a:avLst/>
          </a:prstGeom>
          <a:ln>
            <a:noFill/>
          </a:ln>
        </p:spPr>
      </p:pic>
      <p:sp>
        <p:nvSpPr>
          <p:cNvPr id="188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" descr=""/>
          <p:cNvPicPr/>
          <p:nvPr/>
        </p:nvPicPr>
        <p:blipFill>
          <a:blip r:embed="rId1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ln>
            <a:noFill/>
          </a:ln>
        </p:spPr>
      </p:pic>
      <p:pic>
        <p:nvPicPr>
          <p:cNvPr id="1889" name="" descr=""/>
          <p:cNvPicPr/>
          <p:nvPr/>
        </p:nvPicPr>
        <p:blipFill>
          <a:blip r:embed="rId2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ln>
            <a:noFill/>
          </a:ln>
        </p:spPr>
      </p:pic>
      <p:pic>
        <p:nvPicPr>
          <p:cNvPr id="1890" name="" descr=""/>
          <p:cNvPicPr/>
          <p:nvPr/>
        </p:nvPicPr>
        <p:blipFill>
          <a:blip r:embed="rId3"/>
          <a:stretch/>
        </p:blipFill>
        <p:spPr>
          <a:xfrm>
            <a:off x="2869200" y="3681720"/>
            <a:ext cx="6449760" cy="1894320"/>
          </a:xfrm>
          <a:prstGeom prst="rect">
            <a:avLst/>
          </a:prstGeom>
          <a:ln>
            <a:noFill/>
          </a:ln>
        </p:spPr>
      </p:pic>
      <p:sp>
        <p:nvSpPr>
          <p:cNvPr id="1891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join?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" descr=""/>
          <p:cNvPicPr/>
          <p:nvPr/>
        </p:nvPicPr>
        <p:blipFill>
          <a:blip r:embed="rId1"/>
          <a:stretch/>
        </p:blipFill>
        <p:spPr>
          <a:xfrm>
            <a:off x="1597680" y="1604160"/>
            <a:ext cx="3374640" cy="1894320"/>
          </a:xfrm>
          <a:prstGeom prst="rect">
            <a:avLst/>
          </a:prstGeom>
          <a:ln>
            <a:noFill/>
          </a:ln>
        </p:spPr>
      </p:pic>
      <p:pic>
        <p:nvPicPr>
          <p:cNvPr id="1893" name="" descr=""/>
          <p:cNvPicPr/>
          <p:nvPr/>
        </p:nvPicPr>
        <p:blipFill>
          <a:blip r:embed="rId2"/>
          <a:stretch/>
        </p:blipFill>
        <p:spPr>
          <a:xfrm>
            <a:off x="7538040" y="1604160"/>
            <a:ext cx="2738880" cy="1894320"/>
          </a:xfrm>
          <a:prstGeom prst="rect">
            <a:avLst/>
          </a:prstGeom>
          <a:ln>
            <a:noFill/>
          </a:ln>
        </p:spPr>
      </p:pic>
      <p:pic>
        <p:nvPicPr>
          <p:cNvPr id="1894" name="" descr=""/>
          <p:cNvPicPr/>
          <p:nvPr/>
        </p:nvPicPr>
        <p:blipFill>
          <a:blip r:embed="rId3"/>
          <a:stretch/>
        </p:blipFill>
        <p:spPr>
          <a:xfrm>
            <a:off x="3833640" y="3681720"/>
            <a:ext cx="4942080" cy="2625120"/>
          </a:xfrm>
          <a:prstGeom prst="rect">
            <a:avLst/>
          </a:prstGeom>
          <a:ln>
            <a:noFill/>
          </a:ln>
        </p:spPr>
      </p:pic>
      <p:sp>
        <p:nvSpPr>
          <p:cNvPr id="189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6" name="CustomShape 2"/>
          <p:cNvSpPr/>
          <p:nvPr/>
        </p:nvSpPr>
        <p:spPr>
          <a:xfrm>
            <a:off x="9235440" y="6217920"/>
            <a:ext cx="18392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Other solutions?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" descr=""/>
          <p:cNvPicPr/>
          <p:nvPr/>
        </p:nvPicPr>
        <p:blipFill>
          <a:blip r:embed="rId1"/>
          <a:stretch/>
        </p:blipFill>
        <p:spPr>
          <a:xfrm>
            <a:off x="144360" y="2651760"/>
            <a:ext cx="5340600" cy="2837160"/>
          </a:xfrm>
          <a:prstGeom prst="rect">
            <a:avLst/>
          </a:prstGeom>
          <a:ln>
            <a:noFill/>
          </a:ln>
        </p:spPr>
      </p:pic>
      <p:sp>
        <p:nvSpPr>
          <p:cNvPr id="1898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9" name="CustomShape 2"/>
          <p:cNvSpPr/>
          <p:nvPr/>
        </p:nvSpPr>
        <p:spPr>
          <a:xfrm>
            <a:off x="6492240" y="6126480"/>
            <a:ext cx="18133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When will it fail?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0" name="" descr=""/>
          <p:cNvPicPr/>
          <p:nvPr/>
        </p:nvPicPr>
        <p:blipFill>
          <a:blip r:embed="rId2"/>
          <a:stretch/>
        </p:blipFill>
        <p:spPr>
          <a:xfrm>
            <a:off x="5943600" y="2651760"/>
            <a:ext cx="5855400" cy="2741760"/>
          </a:xfrm>
          <a:prstGeom prst="rect">
            <a:avLst/>
          </a:prstGeom>
          <a:ln>
            <a:noFill/>
          </a:ln>
        </p:spPr>
      </p:pic>
      <p:sp>
        <p:nvSpPr>
          <p:cNvPr id="1901" name="CustomShape 3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" descr=""/>
          <p:cNvPicPr/>
          <p:nvPr/>
        </p:nvPicPr>
        <p:blipFill>
          <a:blip r:embed="rId1"/>
          <a:stretch/>
        </p:blipFill>
        <p:spPr>
          <a:xfrm>
            <a:off x="609120" y="2170440"/>
            <a:ext cx="5351760" cy="2842560"/>
          </a:xfrm>
          <a:prstGeom prst="rect">
            <a:avLst/>
          </a:prstGeom>
          <a:ln>
            <a:noFill/>
          </a:ln>
        </p:spPr>
      </p:pic>
      <p:sp>
        <p:nvSpPr>
          <p:cNvPr id="1903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4" name="CustomShape 2"/>
          <p:cNvSpPr/>
          <p:nvPr/>
        </p:nvSpPr>
        <p:spPr>
          <a:xfrm>
            <a:off x="6492240" y="6126480"/>
            <a:ext cx="18133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When will it fail?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5" name="CustomShape 3"/>
          <p:cNvSpPr/>
          <p:nvPr/>
        </p:nvSpPr>
        <p:spPr>
          <a:xfrm>
            <a:off x="8918280" y="5873760"/>
            <a:ext cx="18712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spelling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6" name="" descr=""/>
          <p:cNvPicPr/>
          <p:nvPr/>
        </p:nvPicPr>
        <p:blipFill>
          <a:blip r:embed="rId2"/>
          <a:stretch/>
        </p:blipFill>
        <p:spPr>
          <a:xfrm>
            <a:off x="6309360" y="2194560"/>
            <a:ext cx="5855400" cy="274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" descr=""/>
          <p:cNvPicPr/>
          <p:nvPr/>
        </p:nvPicPr>
        <p:blipFill>
          <a:blip r:embed="rId1"/>
          <a:stretch/>
        </p:blipFill>
        <p:spPr>
          <a:xfrm>
            <a:off x="609120" y="1721160"/>
            <a:ext cx="5351760" cy="3741480"/>
          </a:xfrm>
          <a:prstGeom prst="rect">
            <a:avLst/>
          </a:prstGeom>
          <a:ln>
            <a:noFill/>
          </a:ln>
        </p:spPr>
      </p:pic>
      <p:sp>
        <p:nvSpPr>
          <p:cNvPr id="1908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How to get there?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09" name="CustomShape 2"/>
          <p:cNvSpPr/>
          <p:nvPr/>
        </p:nvSpPr>
        <p:spPr>
          <a:xfrm>
            <a:off x="6035040" y="3931920"/>
            <a:ext cx="911880" cy="363240"/>
          </a:xfrm>
          <a:custGeom>
            <a:avLst/>
            <a:gdLst/>
            <a:ahLst/>
            <a:rect l="l" t="t" r="r" b="b"/>
            <a:pathLst>
              <a:path w="2542" h="1018">
                <a:moveTo>
                  <a:pt x="0" y="254"/>
                </a:moveTo>
                <a:lnTo>
                  <a:pt x="1905" y="254"/>
                </a:lnTo>
                <a:lnTo>
                  <a:pt x="1905" y="0"/>
                </a:lnTo>
                <a:lnTo>
                  <a:pt x="2541" y="508"/>
                </a:lnTo>
                <a:lnTo>
                  <a:pt x="1905" y="1017"/>
                </a:lnTo>
                <a:lnTo>
                  <a:pt x="1905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0" name="" descr=""/>
          <p:cNvPicPr/>
          <p:nvPr/>
        </p:nvPicPr>
        <p:blipFill>
          <a:blip r:embed="rId2"/>
          <a:stretch/>
        </p:blipFill>
        <p:spPr>
          <a:xfrm>
            <a:off x="7054920" y="1604520"/>
            <a:ext cx="3705480" cy="39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Data Analyst Nanodegree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843" name="CustomShape 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  <a:ea typeface="DejaVu Sans"/>
              </a:rPr>
              <a:t>Session 2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Conducted by:  Hamza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" descr=""/>
          <p:cNvPicPr/>
          <p:nvPr/>
        </p:nvPicPr>
        <p:blipFill>
          <a:blip r:embed="rId1"/>
          <a:stretch/>
        </p:blipFill>
        <p:spPr>
          <a:xfrm>
            <a:off x="1182960" y="1604160"/>
            <a:ext cx="3457080" cy="2416680"/>
          </a:xfrm>
          <a:prstGeom prst="rect">
            <a:avLst/>
          </a:prstGeom>
          <a:ln>
            <a:noFill/>
          </a:ln>
        </p:spPr>
      </p:pic>
      <p:sp>
        <p:nvSpPr>
          <p:cNvPr id="1912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Solution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3" name="CustomShape 2"/>
          <p:cNvSpPr/>
          <p:nvPr/>
        </p:nvSpPr>
        <p:spPr>
          <a:xfrm>
            <a:off x="5029200" y="2651760"/>
            <a:ext cx="2100600" cy="729000"/>
          </a:xfrm>
          <a:custGeom>
            <a:avLst/>
            <a:gdLst/>
            <a:ahLst/>
            <a:rect l="l" t="t" r="r" b="b"/>
            <a:pathLst>
              <a:path w="5844" h="2034">
                <a:moveTo>
                  <a:pt x="0" y="508"/>
                </a:moveTo>
                <a:lnTo>
                  <a:pt x="4382" y="508"/>
                </a:lnTo>
                <a:lnTo>
                  <a:pt x="4382" y="0"/>
                </a:lnTo>
                <a:lnTo>
                  <a:pt x="5843" y="1016"/>
                </a:lnTo>
                <a:lnTo>
                  <a:pt x="4382" y="2033"/>
                </a:lnTo>
                <a:lnTo>
                  <a:pt x="4382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4" name="" descr=""/>
          <p:cNvPicPr/>
          <p:nvPr/>
        </p:nvPicPr>
        <p:blipFill>
          <a:blip r:embed="rId2"/>
          <a:stretch/>
        </p:blipFill>
        <p:spPr>
          <a:xfrm>
            <a:off x="3017520" y="4257720"/>
            <a:ext cx="5351760" cy="1866240"/>
          </a:xfrm>
          <a:prstGeom prst="rect">
            <a:avLst/>
          </a:prstGeom>
          <a:ln>
            <a:noFill/>
          </a:ln>
        </p:spPr>
      </p:pic>
      <p:sp>
        <p:nvSpPr>
          <p:cNvPr id="1915" name="CustomShape 3"/>
          <p:cNvSpPr/>
          <p:nvPr/>
        </p:nvSpPr>
        <p:spPr>
          <a:xfrm>
            <a:off x="10058400" y="5505840"/>
            <a:ext cx="20282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Anything missing?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6" name="" descr=""/>
          <p:cNvPicPr/>
          <p:nvPr/>
        </p:nvPicPr>
        <p:blipFill>
          <a:blip r:embed="rId3"/>
          <a:stretch/>
        </p:blipFill>
        <p:spPr>
          <a:xfrm>
            <a:off x="7924320" y="1645920"/>
            <a:ext cx="2771640" cy="23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Self-join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18" name="" descr=""/>
          <p:cNvPicPr/>
          <p:nvPr/>
        </p:nvPicPr>
        <p:blipFill>
          <a:blip r:embed="rId1"/>
          <a:stretch/>
        </p:blipFill>
        <p:spPr>
          <a:xfrm>
            <a:off x="609120" y="1760040"/>
            <a:ext cx="5351760" cy="3663720"/>
          </a:xfrm>
          <a:prstGeom prst="rect">
            <a:avLst/>
          </a:prstGeom>
          <a:ln>
            <a:noFill/>
          </a:ln>
        </p:spPr>
      </p:pic>
      <p:pic>
        <p:nvPicPr>
          <p:cNvPr id="1919" name="" descr=""/>
          <p:cNvPicPr/>
          <p:nvPr/>
        </p:nvPicPr>
        <p:blipFill>
          <a:blip r:embed="rId2"/>
          <a:stretch/>
        </p:blipFill>
        <p:spPr>
          <a:xfrm>
            <a:off x="6231600" y="1675080"/>
            <a:ext cx="5351760" cy="3717360"/>
          </a:xfrm>
          <a:prstGeom prst="rect">
            <a:avLst/>
          </a:prstGeom>
          <a:ln>
            <a:noFill/>
          </a:ln>
        </p:spPr>
      </p:pic>
      <p:sp>
        <p:nvSpPr>
          <p:cNvPr id="1920" name="CustomShape 2"/>
          <p:cNvSpPr/>
          <p:nvPr/>
        </p:nvSpPr>
        <p:spPr>
          <a:xfrm>
            <a:off x="4663440" y="5943600"/>
            <a:ext cx="15346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DejaVu Sans"/>
              </a:rPr>
              <a:t>No repetition!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" descr=""/>
          <p:cNvPicPr/>
          <p:nvPr/>
        </p:nvPicPr>
        <p:blipFill>
          <a:blip r:embed="rId1"/>
          <a:stretch/>
        </p:blipFill>
        <p:spPr>
          <a:xfrm>
            <a:off x="609120" y="2027520"/>
            <a:ext cx="5351760" cy="3128400"/>
          </a:xfrm>
          <a:prstGeom prst="rect">
            <a:avLst/>
          </a:prstGeom>
          <a:ln>
            <a:noFill/>
          </a:ln>
        </p:spPr>
      </p:pic>
      <p:pic>
        <p:nvPicPr>
          <p:cNvPr id="1922" name="" descr=""/>
          <p:cNvPicPr/>
          <p:nvPr/>
        </p:nvPicPr>
        <p:blipFill>
          <a:blip r:embed="rId2"/>
          <a:stretch/>
        </p:blipFill>
        <p:spPr>
          <a:xfrm>
            <a:off x="6992640" y="1604520"/>
            <a:ext cx="3829680" cy="3974760"/>
          </a:xfrm>
          <a:prstGeom prst="rect">
            <a:avLst/>
          </a:prstGeom>
          <a:ln>
            <a:noFill/>
          </a:ln>
        </p:spPr>
      </p:pic>
      <p:sp>
        <p:nvSpPr>
          <p:cNvPr id="1923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Which join?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" descr=""/>
          <p:cNvPicPr/>
          <p:nvPr/>
        </p:nvPicPr>
        <p:blipFill>
          <a:blip r:embed="rId1"/>
          <a:stretch/>
        </p:blipFill>
        <p:spPr>
          <a:xfrm>
            <a:off x="4874040" y="1604520"/>
            <a:ext cx="2440080" cy="3974760"/>
          </a:xfrm>
          <a:prstGeom prst="rect">
            <a:avLst/>
          </a:prstGeom>
          <a:ln>
            <a:noFill/>
          </a:ln>
        </p:spPr>
      </p:pic>
      <p:sp>
        <p:nvSpPr>
          <p:cNvPr id="192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" descr=""/>
          <p:cNvPicPr/>
          <p:nvPr/>
        </p:nvPicPr>
        <p:blipFill>
          <a:blip r:embed="rId1"/>
          <a:stretch/>
        </p:blipFill>
        <p:spPr>
          <a:xfrm>
            <a:off x="3875400" y="1604520"/>
            <a:ext cx="4437720" cy="3974760"/>
          </a:xfrm>
          <a:prstGeom prst="rect">
            <a:avLst/>
          </a:prstGeom>
          <a:ln>
            <a:noFill/>
          </a:ln>
        </p:spPr>
      </p:pic>
      <p:sp>
        <p:nvSpPr>
          <p:cNvPr id="192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CustomShape 2"/>
          <p:cNvSpPr/>
          <p:nvPr/>
        </p:nvSpPr>
        <p:spPr>
          <a:xfrm>
            <a:off x="5669280" y="6145920"/>
            <a:ext cx="19659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Notice the NULLs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" descr=""/>
          <p:cNvPicPr/>
          <p:nvPr/>
        </p:nvPicPr>
        <p:blipFill>
          <a:blip r:embed="rId1"/>
          <a:stretch/>
        </p:blipFill>
        <p:spPr>
          <a:xfrm>
            <a:off x="4623120" y="1604520"/>
            <a:ext cx="2942280" cy="3974760"/>
          </a:xfrm>
          <a:prstGeom prst="rect">
            <a:avLst/>
          </a:prstGeom>
          <a:ln>
            <a:noFill/>
          </a:ln>
        </p:spPr>
      </p:pic>
      <p:sp>
        <p:nvSpPr>
          <p:cNvPr id="1930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Familiar?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What to expect?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32" name="" descr=""/>
          <p:cNvPicPr/>
          <p:nvPr/>
        </p:nvPicPr>
        <p:blipFill>
          <a:blip r:embed="rId1"/>
          <a:stretch/>
        </p:blipFill>
        <p:spPr>
          <a:xfrm>
            <a:off x="721080" y="1604520"/>
            <a:ext cx="5128200" cy="3974760"/>
          </a:xfrm>
          <a:prstGeom prst="rect">
            <a:avLst/>
          </a:prstGeom>
          <a:ln>
            <a:noFill/>
          </a:ln>
        </p:spPr>
      </p:pic>
      <p:sp>
        <p:nvSpPr>
          <p:cNvPr id="1933" name="CustomShape 2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many columns?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rows?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NULLs?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" descr=""/>
          <p:cNvPicPr/>
          <p:nvPr/>
        </p:nvPicPr>
        <p:blipFill>
          <a:blip r:embed="rId1"/>
          <a:stretch/>
        </p:blipFill>
        <p:spPr>
          <a:xfrm>
            <a:off x="609120" y="1751400"/>
            <a:ext cx="5352840" cy="3681720"/>
          </a:xfrm>
          <a:prstGeom prst="rect">
            <a:avLst/>
          </a:prstGeom>
          <a:ln>
            <a:noFill/>
          </a:ln>
        </p:spPr>
      </p:pic>
      <p:sp>
        <p:nvSpPr>
          <p:cNvPr id="193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FULL JOIN = FULL OUTER JOIN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37" name="" descr=""/>
          <p:cNvPicPr/>
          <p:nvPr/>
        </p:nvPicPr>
        <p:blipFill>
          <a:blip r:embed="rId2"/>
          <a:stretch/>
        </p:blipFill>
        <p:spPr>
          <a:xfrm>
            <a:off x="6231600" y="1996200"/>
            <a:ext cx="5352840" cy="319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Full join?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9" name="CustomShape 2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0" name="" descr=""/>
          <p:cNvPicPr/>
          <p:nvPr/>
        </p:nvPicPr>
        <p:blipFill>
          <a:blip r:embed="rId1"/>
          <a:stretch/>
        </p:blipFill>
        <p:spPr>
          <a:xfrm>
            <a:off x="1597680" y="1604520"/>
            <a:ext cx="3374640" cy="1894320"/>
          </a:xfrm>
          <a:prstGeom prst="rect">
            <a:avLst/>
          </a:prstGeom>
          <a:ln>
            <a:noFill/>
          </a:ln>
        </p:spPr>
      </p:pic>
      <p:pic>
        <p:nvPicPr>
          <p:cNvPr id="1941" name="" descr=""/>
          <p:cNvPicPr/>
          <p:nvPr/>
        </p:nvPicPr>
        <p:blipFill>
          <a:blip r:embed="rId2"/>
          <a:stretch/>
        </p:blipFill>
        <p:spPr>
          <a:xfrm>
            <a:off x="7538040" y="1604520"/>
            <a:ext cx="2738880" cy="189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" name="" descr=""/>
          <p:cNvPicPr/>
          <p:nvPr/>
        </p:nvPicPr>
        <p:blipFill>
          <a:blip r:embed="rId1"/>
          <a:stretch/>
        </p:blipFill>
        <p:spPr>
          <a:xfrm>
            <a:off x="609120" y="2723400"/>
            <a:ext cx="5351760" cy="1737000"/>
          </a:xfrm>
          <a:prstGeom prst="rect">
            <a:avLst/>
          </a:prstGeom>
          <a:ln>
            <a:noFill/>
          </a:ln>
        </p:spPr>
      </p:pic>
      <p:pic>
        <p:nvPicPr>
          <p:cNvPr id="1943" name="" descr=""/>
          <p:cNvPicPr/>
          <p:nvPr/>
        </p:nvPicPr>
        <p:blipFill>
          <a:blip r:embed="rId2"/>
          <a:stretch/>
        </p:blipFill>
        <p:spPr>
          <a:xfrm>
            <a:off x="6231600" y="1906200"/>
            <a:ext cx="5351760" cy="3371400"/>
          </a:xfrm>
          <a:prstGeom prst="rect">
            <a:avLst/>
          </a:prstGeom>
          <a:ln>
            <a:noFill/>
          </a:ln>
        </p:spPr>
      </p:pic>
      <p:sp>
        <p:nvSpPr>
          <p:cNvPr id="1944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5" name="CustomShape 2"/>
          <p:cNvSpPr/>
          <p:nvPr/>
        </p:nvSpPr>
        <p:spPr>
          <a:xfrm>
            <a:off x="609480" y="21031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Joins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Subquery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CTEs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Analytic/window functions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Project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What if?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6" name="CustomShape 2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7" name="" descr=""/>
          <p:cNvPicPr/>
          <p:nvPr/>
        </p:nvPicPr>
        <p:blipFill>
          <a:blip r:embed="rId1"/>
          <a:stretch/>
        </p:blipFill>
        <p:spPr>
          <a:xfrm>
            <a:off x="1597680" y="1604520"/>
            <a:ext cx="3374640" cy="1894320"/>
          </a:xfrm>
          <a:prstGeom prst="rect">
            <a:avLst/>
          </a:prstGeom>
          <a:ln>
            <a:noFill/>
          </a:ln>
        </p:spPr>
      </p:pic>
      <p:pic>
        <p:nvPicPr>
          <p:cNvPr id="1948" name="" descr=""/>
          <p:cNvPicPr/>
          <p:nvPr/>
        </p:nvPicPr>
        <p:blipFill>
          <a:blip r:embed="rId2"/>
          <a:stretch/>
        </p:blipFill>
        <p:spPr>
          <a:xfrm>
            <a:off x="7538040" y="1604520"/>
            <a:ext cx="2738880" cy="1894320"/>
          </a:xfrm>
          <a:prstGeom prst="rect">
            <a:avLst/>
          </a:prstGeom>
          <a:ln>
            <a:noFill/>
          </a:ln>
        </p:spPr>
      </p:pic>
      <p:sp>
        <p:nvSpPr>
          <p:cNvPr id="1949" name="CustomShape 3"/>
          <p:cNvSpPr/>
          <p:nvPr/>
        </p:nvSpPr>
        <p:spPr>
          <a:xfrm>
            <a:off x="1371600" y="5943600"/>
            <a:ext cx="51861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Each president should meet each prime minister?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" descr=""/>
          <p:cNvPicPr/>
          <p:nvPr/>
        </p:nvPicPr>
        <p:blipFill>
          <a:blip r:embed="rId1"/>
          <a:stretch/>
        </p:blipFill>
        <p:spPr>
          <a:xfrm>
            <a:off x="2379600" y="1604520"/>
            <a:ext cx="1810800" cy="3974760"/>
          </a:xfrm>
          <a:prstGeom prst="rect">
            <a:avLst/>
          </a:prstGeom>
          <a:ln>
            <a:noFill/>
          </a:ln>
        </p:spPr>
      </p:pic>
      <p:pic>
        <p:nvPicPr>
          <p:cNvPr id="1951" name="" descr=""/>
          <p:cNvPicPr/>
          <p:nvPr/>
        </p:nvPicPr>
        <p:blipFill>
          <a:blip r:embed="rId2"/>
          <a:stretch/>
        </p:blipFill>
        <p:spPr>
          <a:xfrm>
            <a:off x="6231600" y="1867680"/>
            <a:ext cx="5351760" cy="3448440"/>
          </a:xfrm>
          <a:prstGeom prst="rect">
            <a:avLst/>
          </a:prstGeom>
          <a:ln>
            <a:noFill/>
          </a:ln>
        </p:spPr>
      </p:pic>
      <p:sp>
        <p:nvSpPr>
          <p:cNvPr id="1952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Cross join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Challenge!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4" name="CustomShape 2"/>
          <p:cNvSpPr/>
          <p:nvPr/>
        </p:nvSpPr>
        <p:spPr>
          <a:xfrm>
            <a:off x="609480" y="1604520"/>
            <a:ext cx="5351760" cy="18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3"/>
          <p:cNvSpPr/>
          <p:nvPr/>
        </p:nvSpPr>
        <p:spPr>
          <a:xfrm>
            <a:off x="7787880" y="1604160"/>
            <a:ext cx="2239560" cy="18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4"/>
          <p:cNvSpPr/>
          <p:nvPr/>
        </p:nvSpPr>
        <p:spPr>
          <a:xfrm>
            <a:off x="3436560" y="3681720"/>
            <a:ext cx="5315400" cy="18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5"/>
          <p:cNvSpPr/>
          <p:nvPr/>
        </p:nvSpPr>
        <p:spPr>
          <a:xfrm>
            <a:off x="914400" y="3017520"/>
            <a:ext cx="1814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6"/>
          <p:cNvSpPr/>
          <p:nvPr/>
        </p:nvSpPr>
        <p:spPr>
          <a:xfrm>
            <a:off x="631440" y="5120640"/>
            <a:ext cx="9516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https://campus.datacamp.com/courses/joining-data-in-sql/outer-joins-and-cross-joins?ex=12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59" name="" descr=""/>
          <p:cNvPicPr/>
          <p:nvPr/>
        </p:nvPicPr>
        <p:blipFill>
          <a:blip r:embed="rId2"/>
          <a:stretch/>
        </p:blipFill>
        <p:spPr>
          <a:xfrm>
            <a:off x="547920" y="2011680"/>
            <a:ext cx="5668560" cy="1159560"/>
          </a:xfrm>
          <a:prstGeom prst="rect">
            <a:avLst/>
          </a:prstGeom>
          <a:ln>
            <a:noFill/>
          </a:ln>
        </p:spPr>
      </p:pic>
      <p:pic>
        <p:nvPicPr>
          <p:cNvPr id="1960" name="" descr=""/>
          <p:cNvPicPr/>
          <p:nvPr/>
        </p:nvPicPr>
        <p:blipFill>
          <a:blip r:embed="rId3"/>
          <a:stretch/>
        </p:blipFill>
        <p:spPr>
          <a:xfrm>
            <a:off x="7300440" y="1995840"/>
            <a:ext cx="4311000" cy="1203120"/>
          </a:xfrm>
          <a:prstGeom prst="rect">
            <a:avLst/>
          </a:prstGeom>
          <a:ln>
            <a:noFill/>
          </a:ln>
        </p:spPr>
      </p:pic>
      <p:sp>
        <p:nvSpPr>
          <p:cNvPr id="1961" name="CustomShape 7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8"/>
          <p:cNvSpPr/>
          <p:nvPr/>
        </p:nvSpPr>
        <p:spPr>
          <a:xfrm>
            <a:off x="609480" y="2595240"/>
            <a:ext cx="2611080" cy="90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3" name="" descr=""/>
          <p:cNvPicPr/>
          <p:nvPr/>
        </p:nvPicPr>
        <p:blipFill>
          <a:blip r:embed="rId4"/>
          <a:stretch/>
        </p:blipFill>
        <p:spPr>
          <a:xfrm>
            <a:off x="7406640" y="3474720"/>
            <a:ext cx="3867120" cy="31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" descr=""/>
          <p:cNvPicPr/>
          <p:nvPr/>
        </p:nvPicPr>
        <p:blipFill>
          <a:blip r:embed="rId1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ln>
            <a:noFill/>
          </a:ln>
        </p:spPr>
      </p:pic>
      <p:pic>
        <p:nvPicPr>
          <p:cNvPr id="1965" name="" descr=""/>
          <p:cNvPicPr/>
          <p:nvPr/>
        </p:nvPicPr>
        <p:blipFill>
          <a:blip r:embed="rId2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ln>
            <a:noFill/>
          </a:ln>
        </p:spPr>
      </p:pic>
      <p:sp>
        <p:nvSpPr>
          <p:cNvPr id="1966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combine?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2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9" name="" descr=""/>
          <p:cNvPicPr/>
          <p:nvPr/>
        </p:nvPicPr>
        <p:blipFill>
          <a:blip r:embed="rId1"/>
          <a:stretch/>
        </p:blipFill>
        <p:spPr>
          <a:xfrm>
            <a:off x="2077200" y="1604520"/>
            <a:ext cx="8034120" cy="39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" descr=""/>
          <p:cNvPicPr/>
          <p:nvPr/>
        </p:nvPicPr>
        <p:blipFill>
          <a:blip r:embed="rId1"/>
          <a:stretch/>
        </p:blipFill>
        <p:spPr>
          <a:xfrm>
            <a:off x="4513680" y="1695600"/>
            <a:ext cx="3073320" cy="2599560"/>
          </a:xfrm>
          <a:prstGeom prst="rect">
            <a:avLst/>
          </a:prstGeom>
          <a:ln>
            <a:noFill/>
          </a:ln>
        </p:spPr>
      </p:pic>
      <p:pic>
        <p:nvPicPr>
          <p:cNvPr id="1971" name="" descr=""/>
          <p:cNvPicPr/>
          <p:nvPr/>
        </p:nvPicPr>
        <p:blipFill>
          <a:blip r:embed="rId2"/>
          <a:stretch/>
        </p:blipFill>
        <p:spPr>
          <a:xfrm>
            <a:off x="6569280" y="4572000"/>
            <a:ext cx="5315400" cy="1894320"/>
          </a:xfrm>
          <a:prstGeom prst="rect">
            <a:avLst/>
          </a:prstGeom>
          <a:ln>
            <a:noFill/>
          </a:ln>
        </p:spPr>
      </p:pic>
      <p:pic>
        <p:nvPicPr>
          <p:cNvPr id="1972" name="" descr=""/>
          <p:cNvPicPr/>
          <p:nvPr/>
        </p:nvPicPr>
        <p:blipFill>
          <a:blip r:embed="rId3"/>
          <a:stretch/>
        </p:blipFill>
        <p:spPr>
          <a:xfrm>
            <a:off x="1007280" y="4572000"/>
            <a:ext cx="4476600" cy="1894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difference?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" descr=""/>
          <p:cNvPicPr/>
          <p:nvPr/>
        </p:nvPicPr>
        <p:blipFill>
          <a:blip r:embed="rId1"/>
          <a:stretch/>
        </p:blipFill>
        <p:spPr>
          <a:xfrm>
            <a:off x="609120" y="1740960"/>
            <a:ext cx="5351760" cy="3701880"/>
          </a:xfrm>
          <a:prstGeom prst="rect">
            <a:avLst/>
          </a:prstGeom>
          <a:ln>
            <a:noFill/>
          </a:ln>
        </p:spPr>
      </p:pic>
      <p:pic>
        <p:nvPicPr>
          <p:cNvPr id="1975" name="" descr=""/>
          <p:cNvPicPr/>
          <p:nvPr/>
        </p:nvPicPr>
        <p:blipFill>
          <a:blip r:embed="rId2"/>
          <a:stretch/>
        </p:blipFill>
        <p:spPr>
          <a:xfrm>
            <a:off x="6231600" y="1737360"/>
            <a:ext cx="5351760" cy="3655080"/>
          </a:xfrm>
          <a:prstGeom prst="rect">
            <a:avLst/>
          </a:prstGeom>
          <a:ln>
            <a:noFill/>
          </a:ln>
        </p:spPr>
      </p:pic>
      <p:sp>
        <p:nvSpPr>
          <p:cNvPr id="1976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combine?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" descr=""/>
          <p:cNvPicPr/>
          <p:nvPr/>
        </p:nvPicPr>
        <p:blipFill>
          <a:blip r:embed="rId1"/>
          <a:stretch/>
        </p:blipFill>
        <p:spPr>
          <a:xfrm>
            <a:off x="1447560" y="1852200"/>
            <a:ext cx="4310640" cy="1894320"/>
          </a:xfrm>
          <a:prstGeom prst="rect">
            <a:avLst/>
          </a:prstGeom>
          <a:ln>
            <a:noFill/>
          </a:ln>
        </p:spPr>
      </p:pic>
      <p:pic>
        <p:nvPicPr>
          <p:cNvPr id="1978" name="" descr=""/>
          <p:cNvPicPr/>
          <p:nvPr/>
        </p:nvPicPr>
        <p:blipFill>
          <a:blip r:embed="rId2"/>
          <a:stretch/>
        </p:blipFill>
        <p:spPr>
          <a:xfrm>
            <a:off x="6212520" y="1554480"/>
            <a:ext cx="4483440" cy="2367720"/>
          </a:xfrm>
          <a:prstGeom prst="rect">
            <a:avLst/>
          </a:prstGeom>
          <a:ln>
            <a:noFill/>
          </a:ln>
        </p:spPr>
      </p:pic>
      <p:pic>
        <p:nvPicPr>
          <p:cNvPr id="1979" name="" descr=""/>
          <p:cNvPicPr/>
          <p:nvPr/>
        </p:nvPicPr>
        <p:blipFill>
          <a:blip r:embed="rId3"/>
          <a:stretch/>
        </p:blipFill>
        <p:spPr>
          <a:xfrm>
            <a:off x="1453320" y="4389120"/>
            <a:ext cx="4304880" cy="1894320"/>
          </a:xfrm>
          <a:prstGeom prst="rect">
            <a:avLst/>
          </a:prstGeom>
          <a:ln>
            <a:noFill/>
          </a:ln>
        </p:spPr>
      </p:pic>
      <p:pic>
        <p:nvPicPr>
          <p:cNvPr id="1980" name="" descr=""/>
          <p:cNvPicPr/>
          <p:nvPr/>
        </p:nvPicPr>
        <p:blipFill>
          <a:blip r:embed="rId4"/>
          <a:stretch/>
        </p:blipFill>
        <p:spPr>
          <a:xfrm>
            <a:off x="6675120" y="4114800"/>
            <a:ext cx="2649240" cy="2591280"/>
          </a:xfrm>
          <a:prstGeom prst="rect">
            <a:avLst/>
          </a:prstGeom>
          <a:ln>
            <a:noFill/>
          </a:ln>
        </p:spPr>
      </p:pic>
      <p:sp>
        <p:nvSpPr>
          <p:cNvPr id="1981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" descr=""/>
          <p:cNvPicPr/>
          <p:nvPr/>
        </p:nvPicPr>
        <p:blipFill>
          <a:blip r:embed="rId1"/>
          <a:stretch/>
        </p:blipFill>
        <p:spPr>
          <a:xfrm>
            <a:off x="1156320" y="1604520"/>
            <a:ext cx="4257360" cy="3974760"/>
          </a:xfrm>
          <a:prstGeom prst="rect">
            <a:avLst/>
          </a:prstGeom>
          <a:ln>
            <a:noFill/>
          </a:ln>
        </p:spPr>
      </p:pic>
      <p:pic>
        <p:nvPicPr>
          <p:cNvPr id="1983" name="" descr=""/>
          <p:cNvPicPr/>
          <p:nvPr/>
        </p:nvPicPr>
        <p:blipFill>
          <a:blip r:embed="rId2"/>
          <a:stretch/>
        </p:blipFill>
        <p:spPr>
          <a:xfrm>
            <a:off x="6986160" y="1604520"/>
            <a:ext cx="3842640" cy="3974760"/>
          </a:xfrm>
          <a:prstGeom prst="rect">
            <a:avLst/>
          </a:prstGeom>
          <a:ln>
            <a:noFill/>
          </a:ln>
        </p:spPr>
      </p:pic>
      <p:sp>
        <p:nvSpPr>
          <p:cNvPr id="1984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UNION VS UNION ALL?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" descr=""/>
          <p:cNvPicPr/>
          <p:nvPr/>
        </p:nvPicPr>
        <p:blipFill>
          <a:blip r:embed="rId1"/>
          <a:stretch/>
        </p:blipFill>
        <p:spPr>
          <a:xfrm>
            <a:off x="4667760" y="1604520"/>
            <a:ext cx="2853000" cy="3974760"/>
          </a:xfrm>
          <a:prstGeom prst="rect">
            <a:avLst/>
          </a:prstGeom>
          <a:ln>
            <a:noFill/>
          </a:ln>
        </p:spPr>
      </p:pic>
      <p:sp>
        <p:nvSpPr>
          <p:cNvPr id="1986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Slack / SUPPORT  / REPOs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7" name="CustomShape 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1"/>
              </a:rPr>
              <a:t>https://join.slack.com/t/egfwd-t3-march-22/shared_invite/zt-146jjry1h-VrWow3RuYnZ1bk~ZUyrPzg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fwd-support@udacity.com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Corbel"/>
                <a:ea typeface="DejaVu Sans"/>
                <a:hlinkClick r:id="rId2"/>
              </a:rPr>
              <a:t>https://github.com/santarabantoosoo/Data-Analysis-NanoDegree-2.0</a:t>
            </a: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" descr=""/>
          <p:cNvPicPr/>
          <p:nvPr/>
        </p:nvPicPr>
        <p:blipFill>
          <a:blip r:embed="rId1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ln>
            <a:noFill/>
          </a:ln>
        </p:spPr>
      </p:pic>
      <p:pic>
        <p:nvPicPr>
          <p:cNvPr id="1988" name="" descr=""/>
          <p:cNvPicPr/>
          <p:nvPr/>
        </p:nvPicPr>
        <p:blipFill>
          <a:blip r:embed="rId2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ln>
            <a:noFill/>
          </a:ln>
        </p:spPr>
      </p:pic>
      <p:sp>
        <p:nvSpPr>
          <p:cNvPr id="1989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is that?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" descr=""/>
          <p:cNvPicPr/>
          <p:nvPr/>
        </p:nvPicPr>
        <p:blipFill>
          <a:blip r:embed="rId1"/>
          <a:stretch/>
        </p:blipFill>
        <p:spPr>
          <a:xfrm>
            <a:off x="2194920" y="1604520"/>
            <a:ext cx="2180160" cy="3974760"/>
          </a:xfrm>
          <a:prstGeom prst="rect">
            <a:avLst/>
          </a:prstGeom>
          <a:ln>
            <a:noFill/>
          </a:ln>
        </p:spPr>
      </p:pic>
      <p:pic>
        <p:nvPicPr>
          <p:cNvPr id="1991" name="" descr=""/>
          <p:cNvPicPr/>
          <p:nvPr/>
        </p:nvPicPr>
        <p:blipFill>
          <a:blip r:embed="rId2"/>
          <a:stretch/>
        </p:blipFill>
        <p:spPr>
          <a:xfrm>
            <a:off x="6235560" y="1604520"/>
            <a:ext cx="5343840" cy="3974760"/>
          </a:xfrm>
          <a:prstGeom prst="rect">
            <a:avLst/>
          </a:prstGeom>
          <a:ln>
            <a:noFill/>
          </a:ln>
        </p:spPr>
      </p:pic>
      <p:sp>
        <p:nvSpPr>
          <p:cNvPr id="1992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is that?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3" name="CustomShape 2"/>
          <p:cNvSpPr/>
          <p:nvPr/>
        </p:nvSpPr>
        <p:spPr>
          <a:xfrm>
            <a:off x="1188720" y="6217920"/>
            <a:ext cx="44413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Selects countries that have both p and pm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4" name="CustomShape 3"/>
          <p:cNvSpPr/>
          <p:nvPr/>
        </p:nvSpPr>
        <p:spPr>
          <a:xfrm>
            <a:off x="7308360" y="6237360"/>
            <a:ext cx="33879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Both p and pm with same name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" descr=""/>
          <p:cNvPicPr/>
          <p:nvPr/>
        </p:nvPicPr>
        <p:blipFill>
          <a:blip r:embed="rId1"/>
          <a:stretch/>
        </p:blipFill>
        <p:spPr>
          <a:xfrm>
            <a:off x="1405080" y="1604520"/>
            <a:ext cx="3760200" cy="3975120"/>
          </a:xfrm>
          <a:prstGeom prst="rect">
            <a:avLst/>
          </a:prstGeom>
          <a:ln>
            <a:noFill/>
          </a:ln>
        </p:spPr>
      </p:pic>
      <p:pic>
        <p:nvPicPr>
          <p:cNvPr id="1996" name="" descr=""/>
          <p:cNvPicPr/>
          <p:nvPr/>
        </p:nvPicPr>
        <p:blipFill>
          <a:blip r:embed="rId2"/>
          <a:stretch/>
        </p:blipFill>
        <p:spPr>
          <a:xfrm>
            <a:off x="7371000" y="1604520"/>
            <a:ext cx="3073680" cy="3975120"/>
          </a:xfrm>
          <a:prstGeom prst="rect">
            <a:avLst/>
          </a:prstGeom>
          <a:ln>
            <a:noFill/>
          </a:ln>
        </p:spPr>
      </p:pic>
      <p:sp>
        <p:nvSpPr>
          <p:cNvPr id="1997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EXCEPT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joins and sets did we use?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9" name="CustomShape 2"/>
          <p:cNvSpPr/>
          <p:nvPr/>
        </p:nvSpPr>
        <p:spPr>
          <a:xfrm>
            <a:off x="609480" y="1604520"/>
            <a:ext cx="535212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Inner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Left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Right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Outer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cross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0" name="CustomShape 3"/>
          <p:cNvSpPr/>
          <p:nvPr/>
        </p:nvSpPr>
        <p:spPr>
          <a:xfrm>
            <a:off x="6231960" y="1604520"/>
            <a:ext cx="535212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Union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Union all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Intersect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Except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" descr=""/>
          <p:cNvPicPr/>
          <p:nvPr/>
        </p:nvPicPr>
        <p:blipFill>
          <a:blip r:embed="rId1"/>
          <a:stretch/>
        </p:blipFill>
        <p:spPr>
          <a:xfrm>
            <a:off x="609120" y="2094120"/>
            <a:ext cx="5352120" cy="2995560"/>
          </a:xfrm>
          <a:prstGeom prst="rect">
            <a:avLst/>
          </a:prstGeom>
          <a:ln>
            <a:noFill/>
          </a:ln>
        </p:spPr>
      </p:pic>
      <p:pic>
        <p:nvPicPr>
          <p:cNvPr id="2002" name="" descr=""/>
          <p:cNvPicPr/>
          <p:nvPr/>
        </p:nvPicPr>
        <p:blipFill>
          <a:blip r:embed="rId2"/>
          <a:stretch/>
        </p:blipFill>
        <p:spPr>
          <a:xfrm>
            <a:off x="6231600" y="1690920"/>
            <a:ext cx="5352120" cy="3801960"/>
          </a:xfrm>
          <a:prstGeom prst="rect">
            <a:avLst/>
          </a:prstGeom>
          <a:ln>
            <a:noFill/>
          </a:ln>
        </p:spPr>
      </p:pic>
      <p:sp>
        <p:nvSpPr>
          <p:cNvPr id="2003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4" name="CustomShape 2"/>
          <p:cNvSpPr/>
          <p:nvPr/>
        </p:nvSpPr>
        <p:spPr>
          <a:xfrm>
            <a:off x="2926080" y="6308640"/>
            <a:ext cx="69757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Select from left table, countries that had independence before 1800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" descr=""/>
          <p:cNvPicPr/>
          <p:nvPr/>
        </p:nvPicPr>
        <p:blipFill>
          <a:blip r:embed="rId1"/>
          <a:stretch/>
        </p:blipFill>
        <p:spPr>
          <a:xfrm>
            <a:off x="3872160" y="1604520"/>
            <a:ext cx="4444200" cy="3975120"/>
          </a:xfrm>
          <a:prstGeom prst="rect">
            <a:avLst/>
          </a:prstGeom>
          <a:ln>
            <a:noFill/>
          </a:ln>
        </p:spPr>
      </p:pic>
      <p:sp>
        <p:nvSpPr>
          <p:cNvPr id="2006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" descr=""/>
          <p:cNvPicPr/>
          <p:nvPr/>
        </p:nvPicPr>
        <p:blipFill>
          <a:blip r:embed="rId1"/>
          <a:stretch/>
        </p:blipFill>
        <p:spPr>
          <a:xfrm>
            <a:off x="3340080" y="1604520"/>
            <a:ext cx="5508720" cy="3975120"/>
          </a:xfrm>
          <a:prstGeom prst="rect">
            <a:avLst/>
          </a:prstGeom>
          <a:ln>
            <a:noFill/>
          </a:ln>
        </p:spPr>
      </p:pic>
      <p:sp>
        <p:nvSpPr>
          <p:cNvPr id="2008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" descr=""/>
          <p:cNvPicPr/>
          <p:nvPr/>
        </p:nvPicPr>
        <p:blipFill>
          <a:blip r:embed="rId1"/>
          <a:stretch/>
        </p:blipFill>
        <p:spPr>
          <a:xfrm>
            <a:off x="1005840" y="1604160"/>
            <a:ext cx="3338640" cy="2986560"/>
          </a:xfrm>
          <a:prstGeom prst="rect">
            <a:avLst/>
          </a:prstGeom>
          <a:ln>
            <a:noFill/>
          </a:ln>
        </p:spPr>
      </p:pic>
      <p:pic>
        <p:nvPicPr>
          <p:cNvPr id="2010" name="" descr=""/>
          <p:cNvPicPr/>
          <p:nvPr/>
        </p:nvPicPr>
        <p:blipFill>
          <a:blip r:embed="rId2"/>
          <a:stretch/>
        </p:blipFill>
        <p:spPr>
          <a:xfrm>
            <a:off x="7594560" y="1604160"/>
            <a:ext cx="3983400" cy="2874240"/>
          </a:xfrm>
          <a:prstGeom prst="rect">
            <a:avLst/>
          </a:prstGeom>
          <a:ln>
            <a:noFill/>
          </a:ln>
        </p:spPr>
      </p:pic>
      <p:pic>
        <p:nvPicPr>
          <p:cNvPr id="2011" name="" descr=""/>
          <p:cNvPicPr/>
          <p:nvPr/>
        </p:nvPicPr>
        <p:blipFill>
          <a:blip r:embed="rId3"/>
          <a:stretch/>
        </p:blipFill>
        <p:spPr>
          <a:xfrm>
            <a:off x="4581000" y="4754880"/>
            <a:ext cx="3189240" cy="1894680"/>
          </a:xfrm>
          <a:prstGeom prst="rect">
            <a:avLst/>
          </a:prstGeom>
          <a:ln>
            <a:noFill/>
          </a:ln>
        </p:spPr>
      </p:pic>
      <p:sp>
        <p:nvSpPr>
          <p:cNvPr id="2012" name="CustomShape 1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Connecting the dots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" descr=""/>
          <p:cNvPicPr/>
          <p:nvPr/>
        </p:nvPicPr>
        <p:blipFill>
          <a:blip r:embed="rId1"/>
          <a:stretch/>
        </p:blipFill>
        <p:spPr>
          <a:xfrm>
            <a:off x="609120" y="2094120"/>
            <a:ext cx="5352480" cy="2996280"/>
          </a:xfrm>
          <a:prstGeom prst="rect">
            <a:avLst/>
          </a:prstGeom>
          <a:ln>
            <a:noFill/>
          </a:ln>
        </p:spPr>
      </p:pic>
      <p:pic>
        <p:nvPicPr>
          <p:cNvPr id="2014" name="" descr=""/>
          <p:cNvPicPr/>
          <p:nvPr/>
        </p:nvPicPr>
        <p:blipFill>
          <a:blip r:embed="rId2"/>
          <a:stretch/>
        </p:blipFill>
        <p:spPr>
          <a:xfrm>
            <a:off x="6231600" y="2324160"/>
            <a:ext cx="5352480" cy="2536200"/>
          </a:xfrm>
          <a:prstGeom prst="rect">
            <a:avLst/>
          </a:prstGeom>
          <a:ln>
            <a:noFill/>
          </a:ln>
        </p:spPr>
      </p:pic>
      <p:sp>
        <p:nvSpPr>
          <p:cNvPr id="201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Anti-join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" descr=""/>
          <p:cNvPicPr/>
          <p:nvPr/>
        </p:nvPicPr>
        <p:blipFill>
          <a:blip r:embed="rId1"/>
          <a:stretch/>
        </p:blipFill>
        <p:spPr>
          <a:xfrm>
            <a:off x="3043080" y="1604520"/>
            <a:ext cx="6102720" cy="3975480"/>
          </a:xfrm>
          <a:prstGeom prst="rect">
            <a:avLst/>
          </a:prstGeom>
          <a:ln>
            <a:noFill/>
          </a:ln>
        </p:spPr>
      </p:pic>
      <p:sp>
        <p:nvSpPr>
          <p:cNvPr id="201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Recap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" descr=""/>
          <p:cNvPicPr/>
          <p:nvPr/>
        </p:nvPicPr>
        <p:blipFill>
          <a:blip r:embed="rId1"/>
          <a:stretch/>
        </p:blipFill>
        <p:spPr>
          <a:xfrm>
            <a:off x="1202760" y="2753640"/>
            <a:ext cx="3147120" cy="518760"/>
          </a:xfrm>
          <a:prstGeom prst="rect">
            <a:avLst/>
          </a:prstGeom>
          <a:ln>
            <a:noFill/>
          </a:ln>
        </p:spPr>
      </p:pic>
      <p:sp>
        <p:nvSpPr>
          <p:cNvPr id="1849" name="CustomShape 1"/>
          <p:cNvSpPr/>
          <p:nvPr/>
        </p:nvSpPr>
        <p:spPr>
          <a:xfrm>
            <a:off x="4510800" y="2576880"/>
            <a:ext cx="314712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2"/>
          <p:cNvSpPr/>
          <p:nvPr/>
        </p:nvSpPr>
        <p:spPr>
          <a:xfrm>
            <a:off x="7818480" y="2233440"/>
            <a:ext cx="3147120" cy="15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3"/>
          <p:cNvSpPr/>
          <p:nvPr/>
        </p:nvSpPr>
        <p:spPr>
          <a:xfrm>
            <a:off x="1202760" y="4959360"/>
            <a:ext cx="314712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4"/>
          <p:cNvSpPr/>
          <p:nvPr/>
        </p:nvSpPr>
        <p:spPr>
          <a:xfrm>
            <a:off x="4510800" y="4917960"/>
            <a:ext cx="314712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5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6"/>
          <p:cNvSpPr/>
          <p:nvPr/>
        </p:nvSpPr>
        <p:spPr>
          <a:xfrm>
            <a:off x="7818480" y="4208400"/>
            <a:ext cx="3147120" cy="20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Small steps again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19" name="CustomShape 2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0" name="" descr=""/>
          <p:cNvPicPr/>
          <p:nvPr/>
        </p:nvPicPr>
        <p:blipFill>
          <a:blip r:embed="rId1"/>
          <a:stretch/>
        </p:blipFill>
        <p:spPr>
          <a:xfrm>
            <a:off x="3567240" y="2600280"/>
            <a:ext cx="5055480" cy="1655280"/>
          </a:xfrm>
          <a:prstGeom prst="rect">
            <a:avLst/>
          </a:prstGeom>
          <a:ln>
            <a:noFill/>
          </a:ln>
        </p:spPr>
      </p:pic>
      <p:sp>
        <p:nvSpPr>
          <p:cNvPr id="2021" name="CustomShape 3"/>
          <p:cNvSpPr/>
          <p:nvPr/>
        </p:nvSpPr>
        <p:spPr>
          <a:xfrm>
            <a:off x="1280160" y="6217920"/>
            <a:ext cx="48438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Find Asian countries below average `fert_rate`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" descr=""/>
          <p:cNvPicPr/>
          <p:nvPr/>
        </p:nvPicPr>
        <p:blipFill>
          <a:blip r:embed="rId1"/>
          <a:stretch/>
        </p:blipFill>
        <p:spPr>
          <a:xfrm>
            <a:off x="609120" y="1874880"/>
            <a:ext cx="5352480" cy="3434400"/>
          </a:xfrm>
          <a:prstGeom prst="rect">
            <a:avLst/>
          </a:prstGeom>
          <a:ln>
            <a:noFill/>
          </a:ln>
        </p:spPr>
      </p:pic>
      <p:sp>
        <p:nvSpPr>
          <p:cNvPr id="2023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 small steps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24" name="" descr=""/>
          <p:cNvPicPr/>
          <p:nvPr/>
        </p:nvPicPr>
        <p:blipFill>
          <a:blip r:embed="rId2"/>
          <a:stretch/>
        </p:blipFill>
        <p:spPr>
          <a:xfrm>
            <a:off x="7102440" y="1604520"/>
            <a:ext cx="3610800" cy="3975480"/>
          </a:xfrm>
          <a:prstGeom prst="rect">
            <a:avLst/>
          </a:prstGeom>
          <a:ln>
            <a:noFill/>
          </a:ln>
        </p:spPr>
      </p:pic>
      <p:sp>
        <p:nvSpPr>
          <p:cNvPr id="2025" name="CustomShape 2"/>
          <p:cNvSpPr/>
          <p:nvPr/>
        </p:nvSpPr>
        <p:spPr>
          <a:xfrm>
            <a:off x="5669280" y="6035040"/>
            <a:ext cx="24498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Output of inner query?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" descr=""/>
          <p:cNvPicPr/>
          <p:nvPr/>
        </p:nvPicPr>
        <p:blipFill>
          <a:blip r:embed="rId1"/>
          <a:stretch/>
        </p:blipFill>
        <p:spPr>
          <a:xfrm>
            <a:off x="2931840" y="1604520"/>
            <a:ext cx="6325560" cy="3975480"/>
          </a:xfrm>
          <a:prstGeom prst="rect">
            <a:avLst/>
          </a:prstGeom>
          <a:ln>
            <a:noFill/>
          </a:ln>
        </p:spPr>
      </p:pic>
      <p:sp>
        <p:nvSpPr>
          <p:cNvPr id="202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Combine!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29" name="" descr=""/>
          <p:cNvPicPr/>
          <p:nvPr/>
        </p:nvPicPr>
        <p:blipFill>
          <a:blip r:embed="rId1"/>
          <a:stretch/>
        </p:blipFill>
        <p:spPr>
          <a:xfrm>
            <a:off x="4297680" y="2240640"/>
            <a:ext cx="3747960" cy="3976200"/>
          </a:xfrm>
          <a:prstGeom prst="rect">
            <a:avLst/>
          </a:prstGeom>
          <a:ln>
            <a:noFill/>
          </a:ln>
        </p:spPr>
      </p:pic>
      <p:sp>
        <p:nvSpPr>
          <p:cNvPr id="2030" name="CustomShape 2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3" name="" descr=""/>
          <p:cNvPicPr/>
          <p:nvPr/>
        </p:nvPicPr>
        <p:blipFill>
          <a:blip r:embed="rId1"/>
          <a:stretch/>
        </p:blipFill>
        <p:spPr>
          <a:xfrm>
            <a:off x="2377440" y="2286360"/>
            <a:ext cx="7893720" cy="257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" descr=""/>
          <p:cNvPicPr/>
          <p:nvPr/>
        </p:nvPicPr>
        <p:blipFill>
          <a:blip r:embed="rId1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ln>
            <a:noFill/>
          </a:ln>
        </p:spPr>
      </p:pic>
      <p:sp>
        <p:nvSpPr>
          <p:cNvPr id="203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6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" descr=""/>
          <p:cNvPicPr/>
          <p:nvPr/>
        </p:nvPicPr>
        <p:blipFill>
          <a:blip r:embed="rId1"/>
          <a:stretch/>
        </p:blipFill>
        <p:spPr>
          <a:xfrm>
            <a:off x="609120" y="2224800"/>
            <a:ext cx="5352840" cy="654480"/>
          </a:xfrm>
          <a:prstGeom prst="rect">
            <a:avLst/>
          </a:prstGeom>
          <a:ln>
            <a:noFill/>
          </a:ln>
        </p:spPr>
      </p:pic>
      <p:pic>
        <p:nvPicPr>
          <p:cNvPr id="2038" name="" descr=""/>
          <p:cNvPicPr/>
          <p:nvPr/>
        </p:nvPicPr>
        <p:blipFill>
          <a:blip r:embed="rId2"/>
          <a:stretch/>
        </p:blipFill>
        <p:spPr>
          <a:xfrm>
            <a:off x="6231600" y="2212920"/>
            <a:ext cx="5352840" cy="2759040"/>
          </a:xfrm>
          <a:prstGeom prst="rect">
            <a:avLst/>
          </a:prstGeom>
          <a:ln>
            <a:noFill/>
          </a:ln>
        </p:spPr>
      </p:pic>
      <p:sp>
        <p:nvSpPr>
          <p:cNvPr id="2039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2"/>
          <p:cNvSpPr/>
          <p:nvPr/>
        </p:nvSpPr>
        <p:spPr>
          <a:xfrm>
            <a:off x="609480" y="3682080"/>
            <a:ext cx="5352840" cy="189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each season, get the number of matches. Compare this to a column that has the overall number of matches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" descr=""/>
          <p:cNvPicPr/>
          <p:nvPr/>
        </p:nvPicPr>
        <p:blipFill>
          <a:blip r:embed="rId1"/>
          <a:stretch/>
        </p:blipFill>
        <p:spPr>
          <a:xfrm>
            <a:off x="609120" y="2224800"/>
            <a:ext cx="5352840" cy="654480"/>
          </a:xfrm>
          <a:prstGeom prst="rect">
            <a:avLst/>
          </a:prstGeom>
          <a:ln>
            <a:noFill/>
          </a:ln>
        </p:spPr>
      </p:pic>
      <p:pic>
        <p:nvPicPr>
          <p:cNvPr id="2042" name="" descr=""/>
          <p:cNvPicPr/>
          <p:nvPr/>
        </p:nvPicPr>
        <p:blipFill>
          <a:blip r:embed="rId2"/>
          <a:stretch/>
        </p:blipFill>
        <p:spPr>
          <a:xfrm>
            <a:off x="7069320" y="1604160"/>
            <a:ext cx="3677400" cy="1895400"/>
          </a:xfrm>
          <a:prstGeom prst="rect">
            <a:avLst/>
          </a:prstGeom>
          <a:ln>
            <a:noFill/>
          </a:ln>
        </p:spPr>
      </p:pic>
      <p:sp>
        <p:nvSpPr>
          <p:cNvPr id="2043" name="CustomShape 1"/>
          <p:cNvSpPr/>
          <p:nvPr/>
        </p:nvSpPr>
        <p:spPr>
          <a:xfrm>
            <a:off x="609480" y="3682080"/>
            <a:ext cx="5352840" cy="189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each season, get the number of matches. Compare this to a column that has the overall number of matches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44" name="" descr=""/>
          <p:cNvPicPr/>
          <p:nvPr/>
        </p:nvPicPr>
        <p:blipFill>
          <a:blip r:embed="rId3"/>
          <a:stretch/>
        </p:blipFill>
        <p:spPr>
          <a:xfrm>
            <a:off x="6870600" y="3681720"/>
            <a:ext cx="4074840" cy="1895400"/>
          </a:xfrm>
          <a:prstGeom prst="rect">
            <a:avLst/>
          </a:prstGeom>
          <a:ln>
            <a:noFill/>
          </a:ln>
        </p:spPr>
      </p:pic>
      <p:sp>
        <p:nvSpPr>
          <p:cNvPr id="2045" name="CustomShape 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" descr=""/>
          <p:cNvPicPr/>
          <p:nvPr/>
        </p:nvPicPr>
        <p:blipFill>
          <a:blip r:embed="rId1"/>
          <a:stretch/>
        </p:blipFill>
        <p:spPr>
          <a:xfrm>
            <a:off x="609120" y="2292120"/>
            <a:ext cx="5352840" cy="2600280"/>
          </a:xfrm>
          <a:prstGeom prst="rect">
            <a:avLst/>
          </a:prstGeom>
          <a:ln>
            <a:noFill/>
          </a:ln>
        </p:spPr>
      </p:pic>
      <p:pic>
        <p:nvPicPr>
          <p:cNvPr id="2047" name="" descr=""/>
          <p:cNvPicPr/>
          <p:nvPr/>
        </p:nvPicPr>
        <p:blipFill>
          <a:blip r:embed="rId2"/>
          <a:stretch/>
        </p:blipFill>
        <p:spPr>
          <a:xfrm>
            <a:off x="7026120" y="1604520"/>
            <a:ext cx="3763800" cy="3975840"/>
          </a:xfrm>
          <a:prstGeom prst="rect">
            <a:avLst/>
          </a:prstGeom>
          <a:ln>
            <a:noFill/>
          </a:ln>
        </p:spPr>
      </p:pic>
      <p:sp>
        <p:nvSpPr>
          <p:cNvPr id="2048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Manual 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" descr=""/>
          <p:cNvPicPr/>
          <p:nvPr/>
        </p:nvPicPr>
        <p:blipFill>
          <a:blip r:embed="rId1"/>
          <a:stretch/>
        </p:blipFill>
        <p:spPr>
          <a:xfrm>
            <a:off x="1587960" y="2044440"/>
            <a:ext cx="3257280" cy="3440880"/>
          </a:xfrm>
          <a:prstGeom prst="rect">
            <a:avLst/>
          </a:prstGeom>
          <a:ln>
            <a:noFill/>
          </a:ln>
        </p:spPr>
      </p:pic>
      <p:sp>
        <p:nvSpPr>
          <p:cNvPr id="2050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solution?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1" name="" descr=""/>
          <p:cNvPicPr/>
          <p:nvPr/>
        </p:nvPicPr>
        <p:blipFill>
          <a:blip r:embed="rId2"/>
          <a:stretch/>
        </p:blipFill>
        <p:spPr>
          <a:xfrm>
            <a:off x="5577840" y="2011680"/>
            <a:ext cx="2935440" cy="3473640"/>
          </a:xfrm>
          <a:prstGeom prst="rect">
            <a:avLst/>
          </a:prstGeom>
          <a:ln>
            <a:noFill/>
          </a:ln>
        </p:spPr>
      </p:pic>
      <p:sp>
        <p:nvSpPr>
          <p:cNvPr id="2052" name="CustomShape 2"/>
          <p:cNvSpPr/>
          <p:nvPr/>
        </p:nvSpPr>
        <p:spPr>
          <a:xfrm>
            <a:off x="7132320" y="5760720"/>
            <a:ext cx="26010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Can we do even better?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" descr=""/>
          <p:cNvPicPr/>
          <p:nvPr/>
        </p:nvPicPr>
        <p:blipFill>
          <a:blip r:embed="rId1"/>
          <a:stretch/>
        </p:blipFill>
        <p:spPr>
          <a:xfrm>
            <a:off x="1202760" y="2140560"/>
            <a:ext cx="4771440" cy="3944880"/>
          </a:xfrm>
          <a:prstGeom prst="rect">
            <a:avLst/>
          </a:prstGeom>
          <a:ln>
            <a:noFill/>
          </a:ln>
        </p:spPr>
      </p:pic>
      <p:pic>
        <p:nvPicPr>
          <p:cNvPr id="1856" name="" descr=""/>
          <p:cNvPicPr/>
          <p:nvPr/>
        </p:nvPicPr>
        <p:blipFill>
          <a:blip r:embed="rId2"/>
          <a:stretch/>
        </p:blipFill>
        <p:spPr>
          <a:xfrm>
            <a:off x="6216120" y="3038040"/>
            <a:ext cx="4771440" cy="2149560"/>
          </a:xfrm>
          <a:prstGeom prst="rect">
            <a:avLst/>
          </a:prstGeom>
          <a:ln>
            <a:noFill/>
          </a:ln>
        </p:spPr>
      </p:pic>
      <p:sp>
        <p:nvSpPr>
          <p:cNvPr id="1857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8" name="" descr=""/>
          <p:cNvPicPr/>
          <p:nvPr/>
        </p:nvPicPr>
        <p:blipFill>
          <a:blip r:embed="rId3"/>
          <a:stretch/>
        </p:blipFill>
        <p:spPr>
          <a:xfrm>
            <a:off x="3455280" y="418320"/>
            <a:ext cx="4771440" cy="1133280"/>
          </a:xfrm>
          <a:prstGeom prst="rect">
            <a:avLst/>
          </a:prstGeom>
          <a:ln>
            <a:noFill/>
          </a:ln>
        </p:spPr>
      </p:pic>
      <p:sp>
        <p:nvSpPr>
          <p:cNvPr id="1859" name="CustomShape 2"/>
          <p:cNvSpPr/>
          <p:nvPr/>
        </p:nvSpPr>
        <p:spPr>
          <a:xfrm>
            <a:off x="1554480" y="6237000"/>
            <a:ext cx="90673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https://medium.com/@abhishekblogger/sql-tips-and-tricks-the-with-clause-1a78af758af7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" descr=""/>
          <p:cNvPicPr/>
          <p:nvPr/>
        </p:nvPicPr>
        <p:blipFill>
          <a:blip r:embed="rId1"/>
          <a:stretch/>
        </p:blipFill>
        <p:spPr>
          <a:xfrm>
            <a:off x="914400" y="2678760"/>
            <a:ext cx="10466280" cy="3446280"/>
          </a:xfrm>
          <a:prstGeom prst="rect">
            <a:avLst/>
          </a:prstGeom>
          <a:ln>
            <a:noFill/>
          </a:ln>
        </p:spPr>
      </p:pic>
      <p:sp>
        <p:nvSpPr>
          <p:cNvPr id="205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6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" descr=""/>
          <p:cNvPicPr/>
          <p:nvPr/>
        </p:nvPicPr>
        <p:blipFill>
          <a:blip r:embed="rId1"/>
          <a:stretch/>
        </p:blipFill>
        <p:spPr>
          <a:xfrm>
            <a:off x="609120" y="1973520"/>
            <a:ext cx="5352840" cy="3237480"/>
          </a:xfrm>
          <a:prstGeom prst="rect">
            <a:avLst/>
          </a:prstGeom>
          <a:ln>
            <a:noFill/>
          </a:ln>
        </p:spPr>
      </p:pic>
      <p:pic>
        <p:nvPicPr>
          <p:cNvPr id="2058" name="" descr=""/>
          <p:cNvPicPr/>
          <p:nvPr/>
        </p:nvPicPr>
        <p:blipFill>
          <a:blip r:embed="rId2"/>
          <a:stretch/>
        </p:blipFill>
        <p:spPr>
          <a:xfrm>
            <a:off x="6231600" y="1995120"/>
            <a:ext cx="5352840" cy="1113840"/>
          </a:xfrm>
          <a:prstGeom prst="rect">
            <a:avLst/>
          </a:prstGeom>
          <a:ln>
            <a:noFill/>
          </a:ln>
        </p:spPr>
      </p:pic>
      <p:sp>
        <p:nvSpPr>
          <p:cNvPr id="2059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expected output?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0" name="CustomShape 2"/>
          <p:cNvSpPr/>
          <p:nvPr/>
        </p:nvSpPr>
        <p:spPr>
          <a:xfrm>
            <a:off x="6231960" y="3682080"/>
            <a:ext cx="5352840" cy="189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season 2011/2012, get total goals for each match and get the deviation from the overall average for same season. 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" descr=""/>
          <p:cNvPicPr/>
          <p:nvPr/>
        </p:nvPicPr>
        <p:blipFill>
          <a:blip r:embed="rId1"/>
          <a:stretch/>
        </p:blipFill>
        <p:spPr>
          <a:xfrm>
            <a:off x="1718640" y="1604160"/>
            <a:ext cx="3134160" cy="1895400"/>
          </a:xfrm>
          <a:prstGeom prst="rect">
            <a:avLst/>
          </a:prstGeom>
          <a:ln>
            <a:noFill/>
          </a:ln>
        </p:spPr>
      </p:pic>
      <p:sp>
        <p:nvSpPr>
          <p:cNvPr id="2062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3" name="CustomShape 2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For season 2011/2012, get total goals for each match and get the deviation from the overall average for same season.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64" name="" descr=""/>
          <p:cNvPicPr/>
          <p:nvPr/>
        </p:nvPicPr>
        <p:blipFill>
          <a:blip r:embed="rId2"/>
          <a:stretch/>
        </p:blipFill>
        <p:spPr>
          <a:xfrm>
            <a:off x="876240" y="3681720"/>
            <a:ext cx="4818600" cy="1895400"/>
          </a:xfrm>
          <a:prstGeom prst="rect">
            <a:avLst/>
          </a:prstGeom>
          <a:ln>
            <a:noFill/>
          </a:ln>
        </p:spPr>
      </p:pic>
      <p:sp>
        <p:nvSpPr>
          <p:cNvPr id="2065" name="CustomShape 3"/>
          <p:cNvSpPr/>
          <p:nvPr/>
        </p:nvSpPr>
        <p:spPr>
          <a:xfrm>
            <a:off x="1097280" y="5760720"/>
            <a:ext cx="1971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Expected output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" descr=""/>
          <p:cNvPicPr/>
          <p:nvPr/>
        </p:nvPicPr>
        <p:blipFill>
          <a:blip r:embed="rId1"/>
          <a:stretch/>
        </p:blipFill>
        <p:spPr>
          <a:xfrm>
            <a:off x="609120" y="2228760"/>
            <a:ext cx="5352840" cy="2727000"/>
          </a:xfrm>
          <a:prstGeom prst="rect">
            <a:avLst/>
          </a:prstGeom>
          <a:ln>
            <a:noFill/>
          </a:ln>
        </p:spPr>
      </p:pic>
      <p:pic>
        <p:nvPicPr>
          <p:cNvPr id="2067" name="" descr=""/>
          <p:cNvPicPr/>
          <p:nvPr/>
        </p:nvPicPr>
        <p:blipFill>
          <a:blip r:embed="rId2"/>
          <a:stretch/>
        </p:blipFill>
        <p:spPr>
          <a:xfrm>
            <a:off x="7589520" y="2149200"/>
            <a:ext cx="3610440" cy="3975840"/>
          </a:xfrm>
          <a:prstGeom prst="rect">
            <a:avLst/>
          </a:prstGeom>
          <a:ln>
            <a:noFill/>
          </a:ln>
        </p:spPr>
      </p:pic>
      <p:sp>
        <p:nvSpPr>
          <p:cNvPr id="2068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Hardcoded or automatic?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9" name="CustomShape 2"/>
          <p:cNvSpPr/>
          <p:nvPr/>
        </p:nvSpPr>
        <p:spPr>
          <a:xfrm>
            <a:off x="7473240" y="6309360"/>
            <a:ext cx="395568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What if we removed the 2</a:t>
            </a:r>
            <a:r>
              <a:rPr b="0" lang="en-US" sz="1800" spc="-1" strike="noStrike" baseline="140000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nd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 WHERE?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challenge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1" name="CustomShape 2"/>
          <p:cNvSpPr/>
          <p:nvPr/>
        </p:nvSpPr>
        <p:spPr>
          <a:xfrm>
            <a:off x="1463040" y="2377440"/>
            <a:ext cx="954432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https://campus.datacamp.com/courses/intermediate-sql/short-and-simple-subqueries?ex=9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https://campus.datacamp.com/courses/intermediate-sql/short-and-simple-subqueries?ex=10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72" name="" descr=""/>
          <p:cNvPicPr/>
          <p:nvPr/>
        </p:nvPicPr>
        <p:blipFill>
          <a:blip r:embed="rId3"/>
          <a:stretch/>
        </p:blipFill>
        <p:spPr>
          <a:xfrm>
            <a:off x="3231360" y="5160960"/>
            <a:ext cx="6551280" cy="598320"/>
          </a:xfrm>
          <a:prstGeom prst="rect">
            <a:avLst/>
          </a:prstGeom>
          <a:ln>
            <a:noFill/>
          </a:ln>
        </p:spPr>
      </p:pic>
      <p:pic>
        <p:nvPicPr>
          <p:cNvPr id="2073" name="" descr=""/>
          <p:cNvPicPr/>
          <p:nvPr/>
        </p:nvPicPr>
        <p:blipFill>
          <a:blip r:embed="rId4"/>
          <a:stretch/>
        </p:blipFill>
        <p:spPr>
          <a:xfrm>
            <a:off x="3357000" y="4206240"/>
            <a:ext cx="5694120" cy="60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" descr=""/>
          <p:cNvPicPr/>
          <p:nvPr/>
        </p:nvPicPr>
        <p:blipFill>
          <a:blip r:embed="rId1"/>
          <a:stretch/>
        </p:blipFill>
        <p:spPr>
          <a:xfrm>
            <a:off x="2377440" y="2332080"/>
            <a:ext cx="7211880" cy="3976200"/>
          </a:xfrm>
          <a:prstGeom prst="rect">
            <a:avLst/>
          </a:prstGeom>
          <a:ln>
            <a:noFill/>
          </a:ln>
        </p:spPr>
      </p:pic>
      <p:sp>
        <p:nvSpPr>
          <p:cNvPr id="207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CustomShape 1"/>
          <p:cNvSpPr/>
          <p:nvPr/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maximum percentage of women in parliament for each continent listed in monarchs table.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77" name="" descr=""/>
          <p:cNvPicPr/>
          <p:nvPr/>
        </p:nvPicPr>
        <p:blipFill>
          <a:blip r:embed="rId1"/>
          <a:stretch/>
        </p:blipFill>
        <p:spPr>
          <a:xfrm>
            <a:off x="337680" y="3406680"/>
            <a:ext cx="5787000" cy="1895040"/>
          </a:xfrm>
          <a:prstGeom prst="rect">
            <a:avLst/>
          </a:prstGeom>
          <a:ln>
            <a:noFill/>
          </a:ln>
        </p:spPr>
      </p:pic>
      <p:pic>
        <p:nvPicPr>
          <p:cNvPr id="2078" name="" descr=""/>
          <p:cNvPicPr/>
          <p:nvPr/>
        </p:nvPicPr>
        <p:blipFill>
          <a:blip r:embed="rId2"/>
          <a:stretch/>
        </p:blipFill>
        <p:spPr>
          <a:xfrm>
            <a:off x="7229160" y="3383280"/>
            <a:ext cx="4381920" cy="1895040"/>
          </a:xfrm>
          <a:prstGeom prst="rect">
            <a:avLst/>
          </a:prstGeom>
          <a:ln>
            <a:noFill/>
          </a:ln>
        </p:spPr>
      </p:pic>
      <p:sp>
        <p:nvSpPr>
          <p:cNvPr id="2079" name="CustomShape 2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to solve?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" descr=""/>
          <p:cNvPicPr/>
          <p:nvPr/>
        </p:nvPicPr>
        <p:blipFill>
          <a:blip r:embed="rId1"/>
          <a:stretch/>
        </p:blipFill>
        <p:spPr>
          <a:xfrm>
            <a:off x="962640" y="1604520"/>
            <a:ext cx="4645800" cy="3975480"/>
          </a:xfrm>
          <a:prstGeom prst="rect">
            <a:avLst/>
          </a:prstGeom>
          <a:ln>
            <a:noFill/>
          </a:ln>
        </p:spPr>
      </p:pic>
      <p:sp>
        <p:nvSpPr>
          <p:cNvPr id="2081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Step1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82" name="" descr=""/>
          <p:cNvPicPr/>
          <p:nvPr/>
        </p:nvPicPr>
        <p:blipFill>
          <a:blip r:embed="rId2"/>
          <a:stretch/>
        </p:blipFill>
        <p:spPr>
          <a:xfrm>
            <a:off x="6231600" y="2715840"/>
            <a:ext cx="5352480" cy="17524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"/>
          <p:cNvSpPr/>
          <p:nvPr/>
        </p:nvSpPr>
        <p:spPr>
          <a:xfrm>
            <a:off x="2503080" y="1939680"/>
            <a:ext cx="17013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From 2 tables?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" descr=""/>
          <p:cNvPicPr/>
          <p:nvPr/>
        </p:nvPicPr>
        <p:blipFill>
          <a:blip r:embed="rId1"/>
          <a:stretch/>
        </p:blipFill>
        <p:spPr>
          <a:xfrm>
            <a:off x="1850760" y="1604520"/>
            <a:ext cx="2869560" cy="3975480"/>
          </a:xfrm>
          <a:prstGeom prst="rect">
            <a:avLst/>
          </a:prstGeom>
          <a:ln>
            <a:noFill/>
          </a:ln>
        </p:spPr>
      </p:pic>
      <p:sp>
        <p:nvSpPr>
          <p:cNvPr id="2085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Step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6" name="CustomShape 2"/>
          <p:cNvSpPr/>
          <p:nvPr/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Duplicates?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Max perc?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" descr=""/>
          <p:cNvPicPr/>
          <p:nvPr/>
        </p:nvPicPr>
        <p:blipFill>
          <a:blip r:embed="rId1"/>
          <a:stretch/>
        </p:blipFill>
        <p:spPr>
          <a:xfrm>
            <a:off x="3561120" y="1604520"/>
            <a:ext cx="5067000" cy="3975480"/>
          </a:xfrm>
          <a:prstGeom prst="rect">
            <a:avLst/>
          </a:prstGeom>
          <a:ln>
            <a:noFill/>
          </a:ln>
        </p:spPr>
      </p:pic>
      <p:sp>
        <p:nvSpPr>
          <p:cNvPr id="2088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9" name="CustomShape 2"/>
          <p:cNvSpPr/>
          <p:nvPr/>
        </p:nvSpPr>
        <p:spPr>
          <a:xfrm>
            <a:off x="1097280" y="6126480"/>
            <a:ext cx="5424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How did we decide which table should be the inner?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0" name="CustomShape 3"/>
          <p:cNvSpPr/>
          <p:nvPr/>
        </p:nvSpPr>
        <p:spPr>
          <a:xfrm>
            <a:off x="8682840" y="6145920"/>
            <a:ext cx="17395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Is it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" descr=""/>
          <p:cNvPicPr/>
          <p:nvPr/>
        </p:nvPicPr>
        <p:blipFill>
          <a:blip r:embed="rId1"/>
          <a:stretch/>
        </p:blipFill>
        <p:spPr>
          <a:xfrm>
            <a:off x="1202760" y="2527560"/>
            <a:ext cx="4771440" cy="3170520"/>
          </a:xfrm>
          <a:prstGeom prst="rect">
            <a:avLst/>
          </a:prstGeom>
          <a:ln>
            <a:noFill/>
          </a:ln>
        </p:spPr>
      </p:pic>
      <p:pic>
        <p:nvPicPr>
          <p:cNvPr id="1861" name="" descr=""/>
          <p:cNvPicPr/>
          <p:nvPr/>
        </p:nvPicPr>
        <p:blipFill>
          <a:blip r:embed="rId2"/>
          <a:stretch/>
        </p:blipFill>
        <p:spPr>
          <a:xfrm>
            <a:off x="6216120" y="2981160"/>
            <a:ext cx="4771440" cy="2263320"/>
          </a:xfrm>
          <a:prstGeom prst="rect">
            <a:avLst/>
          </a:prstGeom>
          <a:ln>
            <a:noFill/>
          </a:ln>
        </p:spPr>
      </p:pic>
      <p:sp>
        <p:nvSpPr>
          <p:cNvPr id="1862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" descr=""/>
          <p:cNvPicPr/>
          <p:nvPr/>
        </p:nvPicPr>
        <p:blipFill>
          <a:blip r:embed="rId1"/>
          <a:stretch/>
        </p:blipFill>
        <p:spPr>
          <a:xfrm>
            <a:off x="609120" y="1742760"/>
            <a:ext cx="5352840" cy="3698280"/>
          </a:xfrm>
          <a:prstGeom prst="rect">
            <a:avLst/>
          </a:prstGeom>
          <a:ln>
            <a:noFill/>
          </a:ln>
        </p:spPr>
      </p:pic>
      <p:sp>
        <p:nvSpPr>
          <p:cNvPr id="209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2"/>
          <p:cNvSpPr/>
          <p:nvPr/>
        </p:nvSpPr>
        <p:spPr>
          <a:xfrm>
            <a:off x="6258600" y="1875240"/>
            <a:ext cx="535284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 the query execution plan, subqueries in SELECT and WHERE statements are analogous to joins, unlike FROM.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" descr=""/>
          <p:cNvPicPr/>
          <p:nvPr/>
        </p:nvPicPr>
        <p:blipFill>
          <a:blip r:embed="rId1"/>
          <a:stretch/>
        </p:blipFill>
        <p:spPr>
          <a:xfrm>
            <a:off x="523800" y="1604160"/>
            <a:ext cx="4262400" cy="2692080"/>
          </a:xfrm>
          <a:prstGeom prst="rect">
            <a:avLst/>
          </a:prstGeom>
          <a:ln>
            <a:noFill/>
          </a:ln>
        </p:spPr>
      </p:pic>
      <p:pic>
        <p:nvPicPr>
          <p:cNvPr id="2095" name="" descr=""/>
          <p:cNvPicPr/>
          <p:nvPr/>
        </p:nvPicPr>
        <p:blipFill>
          <a:blip r:embed="rId2"/>
          <a:stretch/>
        </p:blipFill>
        <p:spPr>
          <a:xfrm>
            <a:off x="7678800" y="1604160"/>
            <a:ext cx="4321800" cy="3332160"/>
          </a:xfrm>
          <a:prstGeom prst="rect">
            <a:avLst/>
          </a:prstGeom>
          <a:ln>
            <a:noFill/>
          </a:ln>
        </p:spPr>
      </p:pic>
      <p:sp>
        <p:nvSpPr>
          <p:cNvPr id="2096" name="CustomShape 1"/>
          <p:cNvSpPr/>
          <p:nvPr/>
        </p:nvSpPr>
        <p:spPr>
          <a:xfrm>
            <a:off x="731520" y="6400800"/>
            <a:ext cx="13598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https://learnsql.com/blog/inline-query-in-sql/#:~:text=The%20first%20difference%20is%20that,work%20as%20a%20single%20value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7" name="" descr=""/>
          <p:cNvPicPr/>
          <p:nvPr/>
        </p:nvPicPr>
        <p:blipFill>
          <a:blip r:embed="rId4"/>
          <a:stretch/>
        </p:blipFill>
        <p:spPr>
          <a:xfrm>
            <a:off x="4957920" y="2360160"/>
            <a:ext cx="2538720" cy="3307680"/>
          </a:xfrm>
          <a:prstGeom prst="rect">
            <a:avLst/>
          </a:prstGeom>
          <a:ln>
            <a:noFill/>
          </a:ln>
        </p:spPr>
      </p:pic>
      <p:sp>
        <p:nvSpPr>
          <p:cNvPr id="2098" name="CustomShape 2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3"/>
          <p:cNvSpPr/>
          <p:nvPr/>
        </p:nvSpPr>
        <p:spPr>
          <a:xfrm>
            <a:off x="274320" y="5943600"/>
            <a:ext cx="91144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https://asktom.oracle.com/pls/apex/asktom.search?tag=regarding-subquery-terminology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" descr=""/>
          <p:cNvPicPr/>
          <p:nvPr/>
        </p:nvPicPr>
        <p:blipFill>
          <a:blip r:embed="rId1"/>
          <a:stretch/>
        </p:blipFill>
        <p:spPr>
          <a:xfrm>
            <a:off x="2551680" y="1604520"/>
            <a:ext cx="7085880" cy="3975840"/>
          </a:xfrm>
          <a:prstGeom prst="rect">
            <a:avLst/>
          </a:prstGeom>
          <a:ln>
            <a:noFill/>
          </a:ln>
        </p:spPr>
      </p:pic>
      <p:sp>
        <p:nvSpPr>
          <p:cNvPr id="2101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Spare the first part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" descr=""/>
          <p:cNvPicPr/>
          <p:nvPr/>
        </p:nvPicPr>
        <p:blipFill>
          <a:blip r:embed="rId1"/>
          <a:stretch/>
        </p:blipFill>
        <p:spPr>
          <a:xfrm>
            <a:off x="457200" y="2495520"/>
            <a:ext cx="2859840" cy="3172320"/>
          </a:xfrm>
          <a:prstGeom prst="rect">
            <a:avLst/>
          </a:prstGeom>
          <a:ln>
            <a:noFill/>
          </a:ln>
        </p:spPr>
      </p:pic>
      <p:pic>
        <p:nvPicPr>
          <p:cNvPr id="2103" name="" descr=""/>
          <p:cNvPicPr/>
          <p:nvPr/>
        </p:nvPicPr>
        <p:blipFill>
          <a:blip r:embed="rId2"/>
          <a:stretch/>
        </p:blipFill>
        <p:spPr>
          <a:xfrm>
            <a:off x="4297680" y="2427120"/>
            <a:ext cx="4107600" cy="3240720"/>
          </a:xfrm>
          <a:prstGeom prst="rect">
            <a:avLst/>
          </a:prstGeom>
          <a:ln>
            <a:noFill/>
          </a:ln>
        </p:spPr>
      </p:pic>
      <p:pic>
        <p:nvPicPr>
          <p:cNvPr id="2104" name="" descr=""/>
          <p:cNvPicPr/>
          <p:nvPr/>
        </p:nvPicPr>
        <p:blipFill>
          <a:blip r:embed="rId3"/>
          <a:stretch/>
        </p:blipFill>
        <p:spPr>
          <a:xfrm>
            <a:off x="9144000" y="2493000"/>
            <a:ext cx="2980440" cy="3083400"/>
          </a:xfrm>
          <a:prstGeom prst="rect">
            <a:avLst/>
          </a:prstGeom>
          <a:ln>
            <a:noFill/>
          </a:ln>
        </p:spPr>
      </p:pic>
      <p:sp>
        <p:nvSpPr>
          <p:cNvPr id="2105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Common Table expressions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07" name="" descr=""/>
          <p:cNvPicPr/>
          <p:nvPr/>
        </p:nvPicPr>
        <p:blipFill>
          <a:blip r:embed="rId1"/>
          <a:stretch/>
        </p:blipFill>
        <p:spPr>
          <a:xfrm>
            <a:off x="1202760" y="2440440"/>
            <a:ext cx="4771440" cy="1145160"/>
          </a:xfrm>
          <a:prstGeom prst="rect">
            <a:avLst/>
          </a:prstGeom>
          <a:ln>
            <a:noFill/>
          </a:ln>
        </p:spPr>
      </p:pic>
      <p:pic>
        <p:nvPicPr>
          <p:cNvPr id="2108" name="" descr=""/>
          <p:cNvPicPr/>
          <p:nvPr/>
        </p:nvPicPr>
        <p:blipFill>
          <a:blip r:embed="rId2"/>
          <a:stretch/>
        </p:blipFill>
        <p:spPr>
          <a:xfrm>
            <a:off x="6216120" y="3589560"/>
            <a:ext cx="4771440" cy="1046520"/>
          </a:xfrm>
          <a:prstGeom prst="rect">
            <a:avLst/>
          </a:prstGeom>
          <a:ln>
            <a:noFill/>
          </a:ln>
        </p:spPr>
      </p:pic>
      <p:pic>
        <p:nvPicPr>
          <p:cNvPr id="2109" name="" descr=""/>
          <p:cNvPicPr/>
          <p:nvPr/>
        </p:nvPicPr>
        <p:blipFill>
          <a:blip r:embed="rId3"/>
          <a:stretch/>
        </p:blipFill>
        <p:spPr>
          <a:xfrm>
            <a:off x="1202760" y="4520880"/>
            <a:ext cx="4771440" cy="137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With clause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11" name="" descr=""/>
          <p:cNvPicPr/>
          <p:nvPr/>
        </p:nvPicPr>
        <p:blipFill>
          <a:blip r:embed="rId1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ln>
            <a:noFill/>
          </a:ln>
        </p:spPr>
      </p:pic>
      <p:pic>
        <p:nvPicPr>
          <p:cNvPr id="2112" name="" descr=""/>
          <p:cNvPicPr/>
          <p:nvPr/>
        </p:nvPicPr>
        <p:blipFill>
          <a:blip r:embed="rId2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ln>
            <a:noFill/>
          </a:ln>
        </p:spPr>
      </p:pic>
      <p:pic>
        <p:nvPicPr>
          <p:cNvPr id="2113" name="" descr=""/>
          <p:cNvPicPr/>
          <p:nvPr/>
        </p:nvPicPr>
        <p:blipFill>
          <a:blip r:embed="rId3"/>
          <a:stretch/>
        </p:blipFill>
        <p:spPr>
          <a:xfrm>
            <a:off x="731880" y="5351040"/>
            <a:ext cx="10971360" cy="1048680"/>
          </a:xfrm>
          <a:prstGeom prst="rect">
            <a:avLst/>
          </a:prstGeom>
          <a:ln>
            <a:noFill/>
          </a:ln>
        </p:spPr>
      </p:pic>
      <p:sp>
        <p:nvSpPr>
          <p:cNvPr id="2114" name="CustomShape 2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3"/>
          <p:cNvSpPr/>
          <p:nvPr/>
        </p:nvSpPr>
        <p:spPr>
          <a:xfrm>
            <a:off x="2103120" y="6511680"/>
            <a:ext cx="3288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WHERE / SELECT / FROM ??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ln>
            <a:noFill/>
          </a:ln>
        </p:spPr>
      </p:pic>
      <p:pic>
        <p:nvPicPr>
          <p:cNvPr id="2117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ln>
            <a:noFill/>
          </a:ln>
        </p:spPr>
      </p:pic>
      <p:sp>
        <p:nvSpPr>
          <p:cNvPr id="211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2"/>
          <p:cNvSpPr/>
          <p:nvPr/>
        </p:nvSpPr>
        <p:spPr>
          <a:xfrm>
            <a:off x="822960" y="2194560"/>
            <a:ext cx="1162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0" name="CustomShape 3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1" name="" descr=""/>
          <p:cNvPicPr/>
          <p:nvPr/>
        </p:nvPicPr>
        <p:blipFill>
          <a:blip r:embed="rId3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ln>
            <a:noFill/>
          </a:ln>
        </p:spPr>
      </p:pic>
      <p:pic>
        <p:nvPicPr>
          <p:cNvPr id="2122" name="" descr=""/>
          <p:cNvPicPr/>
          <p:nvPr/>
        </p:nvPicPr>
        <p:blipFill>
          <a:blip r:embed="rId4"/>
          <a:stretch/>
        </p:blipFill>
        <p:spPr>
          <a:xfrm>
            <a:off x="6675120" y="4196880"/>
            <a:ext cx="4212720" cy="2477160"/>
          </a:xfrm>
          <a:prstGeom prst="rect">
            <a:avLst/>
          </a:prstGeom>
          <a:ln>
            <a:noFill/>
          </a:ln>
        </p:spPr>
      </p:pic>
      <p:sp>
        <p:nvSpPr>
          <p:cNvPr id="2123" name="CustomShape 4"/>
          <p:cNvSpPr/>
          <p:nvPr/>
        </p:nvSpPr>
        <p:spPr>
          <a:xfrm>
            <a:off x="11155680" y="5120640"/>
            <a:ext cx="979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FROM?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ln>
            <a:noFill/>
          </a:ln>
        </p:spPr>
      </p:pic>
      <p:pic>
        <p:nvPicPr>
          <p:cNvPr id="2125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ln>
            <a:noFill/>
          </a:ln>
        </p:spPr>
      </p:pic>
      <p:sp>
        <p:nvSpPr>
          <p:cNvPr id="2126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CustomShape 2"/>
          <p:cNvSpPr/>
          <p:nvPr/>
        </p:nvSpPr>
        <p:spPr>
          <a:xfrm>
            <a:off x="822960" y="2194560"/>
            <a:ext cx="1162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8" name="CustomShape 3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9" name="" descr=""/>
          <p:cNvPicPr/>
          <p:nvPr/>
        </p:nvPicPr>
        <p:blipFill>
          <a:blip r:embed="rId3"/>
          <a:stretch/>
        </p:blipFill>
        <p:spPr>
          <a:xfrm>
            <a:off x="1373760" y="4113360"/>
            <a:ext cx="1551240" cy="1646280"/>
          </a:xfrm>
          <a:prstGeom prst="rect">
            <a:avLst/>
          </a:prstGeom>
          <a:ln>
            <a:noFill/>
          </a:ln>
        </p:spPr>
      </p:pic>
      <p:pic>
        <p:nvPicPr>
          <p:cNvPr id="2130" name="" descr=""/>
          <p:cNvPicPr/>
          <p:nvPr/>
        </p:nvPicPr>
        <p:blipFill>
          <a:blip r:embed="rId4"/>
          <a:stretch/>
        </p:blipFill>
        <p:spPr>
          <a:xfrm>
            <a:off x="3931920" y="4297680"/>
            <a:ext cx="4212720" cy="2477160"/>
          </a:xfrm>
          <a:prstGeom prst="rect">
            <a:avLst/>
          </a:prstGeom>
          <a:ln>
            <a:noFill/>
          </a:ln>
        </p:spPr>
      </p:pic>
      <p:pic>
        <p:nvPicPr>
          <p:cNvPr id="2131" name="" descr=""/>
          <p:cNvPicPr/>
          <p:nvPr/>
        </p:nvPicPr>
        <p:blipFill>
          <a:blip r:embed="rId5"/>
          <a:stretch/>
        </p:blipFill>
        <p:spPr>
          <a:xfrm>
            <a:off x="8321040" y="4320720"/>
            <a:ext cx="3598920" cy="1713240"/>
          </a:xfrm>
          <a:prstGeom prst="rect">
            <a:avLst/>
          </a:prstGeom>
          <a:ln>
            <a:noFill/>
          </a:ln>
        </p:spPr>
      </p:pic>
      <p:sp>
        <p:nvSpPr>
          <p:cNvPr id="2132" name="CustomShape 4"/>
          <p:cNvSpPr/>
          <p:nvPr/>
        </p:nvSpPr>
        <p:spPr>
          <a:xfrm>
            <a:off x="8595360" y="6492240"/>
            <a:ext cx="1433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Drawbacks?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" descr=""/>
          <p:cNvPicPr/>
          <p:nvPr/>
        </p:nvPicPr>
        <p:blipFill>
          <a:blip r:embed="rId1"/>
          <a:stretch/>
        </p:blipFill>
        <p:spPr>
          <a:xfrm>
            <a:off x="609120" y="2743200"/>
            <a:ext cx="5353200" cy="974520"/>
          </a:xfrm>
          <a:prstGeom prst="rect">
            <a:avLst/>
          </a:prstGeom>
          <a:ln>
            <a:noFill/>
          </a:ln>
        </p:spPr>
      </p:pic>
      <p:pic>
        <p:nvPicPr>
          <p:cNvPr id="2134" name="" descr=""/>
          <p:cNvPicPr/>
          <p:nvPr/>
        </p:nvPicPr>
        <p:blipFill>
          <a:blip r:embed="rId2"/>
          <a:stretch/>
        </p:blipFill>
        <p:spPr>
          <a:xfrm>
            <a:off x="6675120" y="2468880"/>
            <a:ext cx="5280840" cy="1530000"/>
          </a:xfrm>
          <a:prstGeom prst="rect">
            <a:avLst/>
          </a:prstGeom>
          <a:ln>
            <a:noFill/>
          </a:ln>
        </p:spPr>
      </p:pic>
      <p:pic>
        <p:nvPicPr>
          <p:cNvPr id="2135" name="" descr=""/>
          <p:cNvPicPr/>
          <p:nvPr/>
        </p:nvPicPr>
        <p:blipFill>
          <a:blip r:embed="rId3"/>
          <a:stretch/>
        </p:blipFill>
        <p:spPr>
          <a:xfrm>
            <a:off x="3566160" y="4206240"/>
            <a:ext cx="4516920" cy="2352240"/>
          </a:xfrm>
          <a:prstGeom prst="rect">
            <a:avLst/>
          </a:prstGeom>
          <a:ln>
            <a:noFill/>
          </a:ln>
        </p:spPr>
      </p:pic>
      <p:sp>
        <p:nvSpPr>
          <p:cNvPr id="2136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7" name="CustomShape 2"/>
          <p:cNvSpPr/>
          <p:nvPr/>
        </p:nvSpPr>
        <p:spPr>
          <a:xfrm>
            <a:off x="822960" y="2194560"/>
            <a:ext cx="1162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GET AVG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8" name="CustomShape 3"/>
          <p:cNvSpPr/>
          <p:nvPr/>
        </p:nvSpPr>
        <p:spPr>
          <a:xfrm>
            <a:off x="8412480" y="2103120"/>
            <a:ext cx="70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JOIN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" descr=""/>
          <p:cNvPicPr/>
          <p:nvPr/>
        </p:nvPicPr>
        <p:blipFill>
          <a:blip r:embed="rId1"/>
          <a:stretch/>
        </p:blipFill>
        <p:spPr>
          <a:xfrm>
            <a:off x="609120" y="2198880"/>
            <a:ext cx="5353200" cy="2787480"/>
          </a:xfrm>
          <a:prstGeom prst="rect">
            <a:avLst/>
          </a:prstGeom>
          <a:ln>
            <a:noFill/>
          </a:ln>
        </p:spPr>
      </p:pic>
      <p:pic>
        <p:nvPicPr>
          <p:cNvPr id="2140" name="" descr=""/>
          <p:cNvPicPr/>
          <p:nvPr/>
        </p:nvPicPr>
        <p:blipFill>
          <a:blip r:embed="rId2"/>
          <a:stretch/>
        </p:blipFill>
        <p:spPr>
          <a:xfrm>
            <a:off x="6231600" y="2237400"/>
            <a:ext cx="5353200" cy="2710440"/>
          </a:xfrm>
          <a:prstGeom prst="rect">
            <a:avLst/>
          </a:prstGeom>
          <a:ln>
            <a:noFill/>
          </a:ln>
        </p:spPr>
      </p:pic>
      <p:sp>
        <p:nvSpPr>
          <p:cNvPr id="214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" descr=""/>
          <p:cNvPicPr/>
          <p:nvPr/>
        </p:nvPicPr>
        <p:blipFill>
          <a:blip r:embed="rId1"/>
          <a:stretch/>
        </p:blipFill>
        <p:spPr>
          <a:xfrm>
            <a:off x="177840" y="2468880"/>
            <a:ext cx="5796360" cy="2793960"/>
          </a:xfrm>
          <a:prstGeom prst="rect">
            <a:avLst/>
          </a:prstGeom>
          <a:ln>
            <a:noFill/>
          </a:ln>
        </p:spPr>
      </p:pic>
      <p:sp>
        <p:nvSpPr>
          <p:cNvPr id="1864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2"/>
          <p:cNvSpPr/>
          <p:nvPr/>
        </p:nvSpPr>
        <p:spPr>
          <a:xfrm>
            <a:off x="6216120" y="2011680"/>
            <a:ext cx="47714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How many invoices are associated with the customer Joey Cool and how many of each item did he purchase?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66" name="" descr=""/>
          <p:cNvPicPr/>
          <p:nvPr/>
        </p:nvPicPr>
        <p:blipFill>
          <a:blip r:embed="rId2"/>
          <a:stretch/>
        </p:blipFill>
        <p:spPr>
          <a:xfrm>
            <a:off x="1463040" y="337680"/>
            <a:ext cx="4073400" cy="1854000"/>
          </a:xfrm>
          <a:prstGeom prst="rect">
            <a:avLst/>
          </a:prstGeom>
          <a:ln>
            <a:noFill/>
          </a:ln>
        </p:spPr>
      </p:pic>
      <p:sp>
        <p:nvSpPr>
          <p:cNvPr id="1867" name="CustomShape 3"/>
          <p:cNvSpPr/>
          <p:nvPr/>
        </p:nvSpPr>
        <p:spPr>
          <a:xfrm>
            <a:off x="640080" y="6126480"/>
            <a:ext cx="717768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https://medium.com/@jeremiahlutes/using-with-in-sql-10617d0a1d0c</a:t>
            </a:r>
            <a:r>
              <a:rPr b="0" lang="en-US" sz="1800" spc="-1" strike="noStrike">
                <a:solidFill>
                  <a:srgbClr val="6eac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Basic syntax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3" name="CustomShape 2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3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4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6" name="" descr=""/>
          <p:cNvPicPr/>
          <p:nvPr/>
        </p:nvPicPr>
        <p:blipFill>
          <a:blip r:embed="rId1"/>
          <a:stretch/>
        </p:blipFill>
        <p:spPr>
          <a:xfrm>
            <a:off x="2557440" y="1933560"/>
            <a:ext cx="7075800" cy="298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8" name="CustomShape 2"/>
          <p:cNvSpPr/>
          <p:nvPr/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3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4"/>
          <p:cNvSpPr/>
          <p:nvPr/>
        </p:nvSpPr>
        <p:spPr>
          <a:xfrm>
            <a:off x="609480" y="3682080"/>
            <a:ext cx="5353200" cy="189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1" name="" descr=""/>
          <p:cNvPicPr/>
          <p:nvPr/>
        </p:nvPicPr>
        <p:blipFill>
          <a:blip r:embed="rId1"/>
          <a:stretch/>
        </p:blipFill>
        <p:spPr>
          <a:xfrm>
            <a:off x="248040" y="2499840"/>
            <a:ext cx="11943000" cy="335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Multiple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53" name="" descr=""/>
          <p:cNvPicPr/>
          <p:nvPr/>
        </p:nvPicPr>
        <p:blipFill>
          <a:blip r:embed="rId1"/>
          <a:stretch/>
        </p:blipFill>
        <p:spPr>
          <a:xfrm>
            <a:off x="1463040" y="2267280"/>
            <a:ext cx="4340880" cy="2669400"/>
          </a:xfrm>
          <a:prstGeom prst="rect">
            <a:avLst/>
          </a:prstGeom>
          <a:ln>
            <a:noFill/>
          </a:ln>
        </p:spPr>
      </p:pic>
      <p:pic>
        <p:nvPicPr>
          <p:cNvPr id="2154" name="" descr=""/>
          <p:cNvPicPr/>
          <p:nvPr/>
        </p:nvPicPr>
        <p:blipFill>
          <a:blip r:embed="rId2"/>
          <a:stretch/>
        </p:blipFill>
        <p:spPr>
          <a:xfrm>
            <a:off x="6759000" y="2244240"/>
            <a:ext cx="4578480" cy="2692440"/>
          </a:xfrm>
          <a:prstGeom prst="rect">
            <a:avLst/>
          </a:prstGeom>
          <a:ln>
            <a:noFill/>
          </a:ln>
        </p:spPr>
      </p:pic>
      <p:pic>
        <p:nvPicPr>
          <p:cNvPr id="2155" name="" descr=""/>
          <p:cNvPicPr/>
          <p:nvPr/>
        </p:nvPicPr>
        <p:blipFill>
          <a:blip r:embed="rId3"/>
          <a:stretch/>
        </p:blipFill>
        <p:spPr>
          <a:xfrm>
            <a:off x="822960" y="5120640"/>
            <a:ext cx="10971360" cy="1048680"/>
          </a:xfrm>
          <a:prstGeom prst="rect">
            <a:avLst/>
          </a:prstGeom>
          <a:ln>
            <a:noFill/>
          </a:ln>
        </p:spPr>
      </p:pic>
      <p:sp>
        <p:nvSpPr>
          <p:cNvPr id="2156" name="CustomShape 2"/>
          <p:cNvSpPr/>
          <p:nvPr/>
        </p:nvSpPr>
        <p:spPr>
          <a:xfrm>
            <a:off x="4206240" y="6400800"/>
            <a:ext cx="13852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+ location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8" name="" descr=""/>
          <p:cNvPicPr/>
          <p:nvPr/>
        </p:nvPicPr>
        <p:blipFill>
          <a:blip r:embed="rId1"/>
          <a:stretch/>
        </p:blipFill>
        <p:spPr>
          <a:xfrm>
            <a:off x="822960" y="640080"/>
            <a:ext cx="4931640" cy="3032640"/>
          </a:xfrm>
          <a:prstGeom prst="rect">
            <a:avLst/>
          </a:prstGeom>
          <a:ln>
            <a:noFill/>
          </a:ln>
        </p:spPr>
      </p:pic>
      <p:pic>
        <p:nvPicPr>
          <p:cNvPr id="2159" name="" descr=""/>
          <p:cNvPicPr/>
          <p:nvPr/>
        </p:nvPicPr>
        <p:blipFill>
          <a:blip r:embed="rId2"/>
          <a:stretch/>
        </p:blipFill>
        <p:spPr>
          <a:xfrm>
            <a:off x="6217920" y="640080"/>
            <a:ext cx="4578480" cy="3016440"/>
          </a:xfrm>
          <a:prstGeom prst="rect">
            <a:avLst/>
          </a:prstGeom>
          <a:ln>
            <a:noFill/>
          </a:ln>
        </p:spPr>
      </p:pic>
      <p:pic>
        <p:nvPicPr>
          <p:cNvPr id="2160" name="" descr=""/>
          <p:cNvPicPr/>
          <p:nvPr/>
        </p:nvPicPr>
        <p:blipFill>
          <a:blip r:embed="rId3"/>
          <a:stretch/>
        </p:blipFill>
        <p:spPr>
          <a:xfrm>
            <a:off x="3210840" y="4114800"/>
            <a:ext cx="5932080" cy="262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" descr=""/>
          <p:cNvPicPr/>
          <p:nvPr/>
        </p:nvPicPr>
        <p:blipFill>
          <a:blip r:embed="rId1"/>
          <a:stretch/>
        </p:blipFill>
        <p:spPr>
          <a:xfrm>
            <a:off x="982440" y="1604160"/>
            <a:ext cx="4606920" cy="1895760"/>
          </a:xfrm>
          <a:prstGeom prst="rect">
            <a:avLst/>
          </a:prstGeom>
          <a:ln>
            <a:noFill/>
          </a:ln>
        </p:spPr>
      </p:pic>
      <p:pic>
        <p:nvPicPr>
          <p:cNvPr id="2162" name="" descr=""/>
          <p:cNvPicPr/>
          <p:nvPr/>
        </p:nvPicPr>
        <p:blipFill>
          <a:blip r:embed="rId2"/>
          <a:stretch/>
        </p:blipFill>
        <p:spPr>
          <a:xfrm>
            <a:off x="6231600" y="1627920"/>
            <a:ext cx="5353200" cy="1848600"/>
          </a:xfrm>
          <a:prstGeom prst="rect">
            <a:avLst/>
          </a:prstGeom>
          <a:ln>
            <a:noFill/>
          </a:ln>
        </p:spPr>
      </p:pic>
      <p:pic>
        <p:nvPicPr>
          <p:cNvPr id="2163" name="" descr=""/>
          <p:cNvPicPr/>
          <p:nvPr/>
        </p:nvPicPr>
        <p:blipFill>
          <a:blip r:embed="rId3"/>
          <a:stretch/>
        </p:blipFill>
        <p:spPr>
          <a:xfrm>
            <a:off x="3625920" y="3681720"/>
            <a:ext cx="4511160" cy="2809440"/>
          </a:xfrm>
          <a:prstGeom prst="rect">
            <a:avLst/>
          </a:prstGeom>
          <a:ln>
            <a:noFill/>
          </a:ln>
        </p:spPr>
      </p:pic>
      <p:sp>
        <p:nvSpPr>
          <p:cNvPr id="2164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One solution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solution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66" name="" descr=""/>
          <p:cNvPicPr/>
          <p:nvPr/>
        </p:nvPicPr>
        <p:blipFill>
          <a:blip r:embed="rId1"/>
          <a:stretch/>
        </p:blipFill>
        <p:spPr>
          <a:xfrm>
            <a:off x="609120" y="1925640"/>
            <a:ext cx="5353200" cy="3333600"/>
          </a:xfrm>
          <a:prstGeom prst="rect">
            <a:avLst/>
          </a:prstGeom>
          <a:ln>
            <a:noFill/>
          </a:ln>
        </p:spPr>
      </p:pic>
      <p:pic>
        <p:nvPicPr>
          <p:cNvPr id="2167" name="" descr=""/>
          <p:cNvPicPr/>
          <p:nvPr/>
        </p:nvPicPr>
        <p:blipFill>
          <a:blip r:embed="rId2"/>
          <a:stretch/>
        </p:blipFill>
        <p:spPr>
          <a:xfrm>
            <a:off x="6671160" y="1604520"/>
            <a:ext cx="4474080" cy="3976200"/>
          </a:xfrm>
          <a:prstGeom prst="rect">
            <a:avLst/>
          </a:prstGeom>
          <a:ln>
            <a:noFill/>
          </a:ln>
        </p:spPr>
      </p:pic>
      <p:sp>
        <p:nvSpPr>
          <p:cNvPr id="2168" name="CustomShape 2"/>
          <p:cNvSpPr/>
          <p:nvPr/>
        </p:nvSpPr>
        <p:spPr>
          <a:xfrm>
            <a:off x="1188720" y="5852160"/>
            <a:ext cx="9644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12 lines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9" name="CustomShape 3"/>
          <p:cNvSpPr/>
          <p:nvPr/>
        </p:nvSpPr>
        <p:spPr>
          <a:xfrm>
            <a:off x="7406640" y="5943600"/>
            <a:ext cx="9644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17 lines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" descr=""/>
          <p:cNvPicPr/>
          <p:nvPr/>
        </p:nvPicPr>
        <p:blipFill>
          <a:blip r:embed="rId1"/>
          <a:stretch/>
        </p:blipFill>
        <p:spPr>
          <a:xfrm>
            <a:off x="1097280" y="4442040"/>
            <a:ext cx="4771440" cy="1590120"/>
          </a:xfrm>
          <a:prstGeom prst="rect">
            <a:avLst/>
          </a:prstGeom>
          <a:ln>
            <a:noFill/>
          </a:ln>
        </p:spPr>
      </p:pic>
      <p:pic>
        <p:nvPicPr>
          <p:cNvPr id="2171" name="" descr=""/>
          <p:cNvPicPr/>
          <p:nvPr/>
        </p:nvPicPr>
        <p:blipFill>
          <a:blip r:embed="rId2"/>
          <a:stretch/>
        </p:blipFill>
        <p:spPr>
          <a:xfrm>
            <a:off x="6216120" y="2138760"/>
            <a:ext cx="4771440" cy="1748520"/>
          </a:xfrm>
          <a:prstGeom prst="rect">
            <a:avLst/>
          </a:prstGeom>
          <a:ln>
            <a:noFill/>
          </a:ln>
        </p:spPr>
      </p:pic>
      <p:pic>
        <p:nvPicPr>
          <p:cNvPr id="2172" name="" descr=""/>
          <p:cNvPicPr/>
          <p:nvPr/>
        </p:nvPicPr>
        <p:blipFill>
          <a:blip r:embed="rId3"/>
          <a:stretch/>
        </p:blipFill>
        <p:spPr>
          <a:xfrm>
            <a:off x="6216120" y="4416840"/>
            <a:ext cx="4771440" cy="1586160"/>
          </a:xfrm>
          <a:prstGeom prst="rect">
            <a:avLst/>
          </a:prstGeom>
          <a:ln>
            <a:noFill/>
          </a:ln>
        </p:spPr>
      </p:pic>
      <p:sp>
        <p:nvSpPr>
          <p:cNvPr id="2173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4" name="" descr=""/>
          <p:cNvPicPr/>
          <p:nvPr/>
        </p:nvPicPr>
        <p:blipFill>
          <a:blip r:embed="rId4"/>
          <a:stretch/>
        </p:blipFill>
        <p:spPr>
          <a:xfrm>
            <a:off x="822960" y="2194560"/>
            <a:ext cx="5121720" cy="16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" descr=""/>
          <p:cNvPicPr/>
          <p:nvPr/>
        </p:nvPicPr>
        <p:blipFill>
          <a:blip r:embed="rId1"/>
          <a:stretch/>
        </p:blipFill>
        <p:spPr>
          <a:xfrm>
            <a:off x="1855080" y="2011320"/>
            <a:ext cx="8475840" cy="4203000"/>
          </a:xfrm>
          <a:prstGeom prst="rect">
            <a:avLst/>
          </a:prstGeom>
          <a:ln>
            <a:noFill/>
          </a:ln>
        </p:spPr>
      </p:pic>
      <p:sp>
        <p:nvSpPr>
          <p:cNvPr id="2176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CustomShape 2"/>
          <p:cNvSpPr/>
          <p:nvPr/>
        </p:nvSpPr>
        <p:spPr>
          <a:xfrm>
            <a:off x="1202760" y="2011680"/>
            <a:ext cx="978084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9" name="" descr=""/>
          <p:cNvPicPr/>
          <p:nvPr/>
        </p:nvPicPr>
        <p:blipFill>
          <a:blip r:embed="rId1"/>
          <a:stretch/>
        </p:blipFill>
        <p:spPr>
          <a:xfrm>
            <a:off x="1240920" y="2286000"/>
            <a:ext cx="3147120" cy="500760"/>
          </a:xfrm>
          <a:prstGeom prst="rect">
            <a:avLst/>
          </a:prstGeom>
          <a:ln>
            <a:noFill/>
          </a:ln>
        </p:spPr>
      </p:pic>
      <p:pic>
        <p:nvPicPr>
          <p:cNvPr id="2180" name="" descr=""/>
          <p:cNvPicPr/>
          <p:nvPr/>
        </p:nvPicPr>
        <p:blipFill>
          <a:blip r:embed="rId2"/>
          <a:stretch/>
        </p:blipFill>
        <p:spPr>
          <a:xfrm>
            <a:off x="7733160" y="2194560"/>
            <a:ext cx="3147120" cy="583920"/>
          </a:xfrm>
          <a:prstGeom prst="rect">
            <a:avLst/>
          </a:prstGeom>
          <a:ln>
            <a:noFill/>
          </a:ln>
        </p:spPr>
      </p:pic>
      <p:pic>
        <p:nvPicPr>
          <p:cNvPr id="2181" name="" descr=""/>
          <p:cNvPicPr/>
          <p:nvPr/>
        </p:nvPicPr>
        <p:blipFill>
          <a:blip r:embed="rId3"/>
          <a:stretch/>
        </p:blipFill>
        <p:spPr>
          <a:xfrm>
            <a:off x="914400" y="2977560"/>
            <a:ext cx="3747960" cy="3330720"/>
          </a:xfrm>
          <a:prstGeom prst="rect">
            <a:avLst/>
          </a:prstGeom>
          <a:ln>
            <a:noFill/>
          </a:ln>
        </p:spPr>
      </p:pic>
      <p:pic>
        <p:nvPicPr>
          <p:cNvPr id="2182" name="" descr=""/>
          <p:cNvPicPr/>
          <p:nvPr/>
        </p:nvPicPr>
        <p:blipFill>
          <a:blip r:embed="rId4"/>
          <a:stretch/>
        </p:blipFill>
        <p:spPr>
          <a:xfrm>
            <a:off x="6532920" y="2974680"/>
            <a:ext cx="5353200" cy="3333600"/>
          </a:xfrm>
          <a:prstGeom prst="rect">
            <a:avLst/>
          </a:prstGeom>
          <a:ln>
            <a:noFill/>
          </a:ln>
        </p:spPr>
      </p:pic>
      <p:pic>
        <p:nvPicPr>
          <p:cNvPr id="2183" name="" descr=""/>
          <p:cNvPicPr/>
          <p:nvPr/>
        </p:nvPicPr>
        <p:blipFill>
          <a:blip r:embed="rId5"/>
          <a:stretch/>
        </p:blipFill>
        <p:spPr>
          <a:xfrm>
            <a:off x="4023360" y="328320"/>
            <a:ext cx="3565080" cy="1773720"/>
          </a:xfrm>
          <a:prstGeom prst="rect">
            <a:avLst/>
          </a:prstGeom>
          <a:ln>
            <a:noFill/>
          </a:ln>
        </p:spPr>
      </p:pic>
      <p:sp>
        <p:nvSpPr>
          <p:cNvPr id="2184" name="CustomShape 3"/>
          <p:cNvSpPr/>
          <p:nvPr/>
        </p:nvSpPr>
        <p:spPr>
          <a:xfrm>
            <a:off x="2926080" y="6492240"/>
            <a:ext cx="52880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https://www.youtube.com/watch?v=Gm8N_yip0Ek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5" name="CustomShape 4"/>
          <p:cNvSpPr/>
          <p:nvPr/>
        </p:nvSpPr>
        <p:spPr>
          <a:xfrm>
            <a:off x="9449280" y="6492240"/>
            <a:ext cx="19796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Window function?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87" name="" descr=""/>
          <p:cNvPicPr/>
          <p:nvPr/>
        </p:nvPicPr>
        <p:blipFill>
          <a:blip r:embed="rId1"/>
          <a:stretch/>
        </p:blipFill>
        <p:spPr>
          <a:xfrm>
            <a:off x="3292920" y="2358720"/>
            <a:ext cx="4935600" cy="3035160"/>
          </a:xfrm>
          <a:prstGeom prst="rect">
            <a:avLst/>
          </a:prstGeom>
          <a:ln>
            <a:noFill/>
          </a:ln>
        </p:spPr>
      </p:pic>
      <p:sp>
        <p:nvSpPr>
          <p:cNvPr id="2188" name="CustomShape 2"/>
          <p:cNvSpPr/>
          <p:nvPr/>
        </p:nvSpPr>
        <p:spPr>
          <a:xfrm>
            <a:off x="4054320" y="5997960"/>
            <a:ext cx="5221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AVG salaries + Minimum of AVG salaries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" descr=""/>
          <p:cNvPicPr/>
          <p:nvPr/>
        </p:nvPicPr>
        <p:blipFill>
          <a:blip r:embed="rId1"/>
          <a:stretch/>
        </p:blipFill>
        <p:spPr>
          <a:xfrm>
            <a:off x="1202760" y="2963160"/>
            <a:ext cx="4771440" cy="2299680"/>
          </a:xfrm>
          <a:prstGeom prst="rect">
            <a:avLst/>
          </a:prstGeom>
          <a:ln>
            <a:noFill/>
          </a:ln>
        </p:spPr>
      </p:pic>
      <p:pic>
        <p:nvPicPr>
          <p:cNvPr id="1869" name="" descr=""/>
          <p:cNvPicPr/>
          <p:nvPr/>
        </p:nvPicPr>
        <p:blipFill>
          <a:blip r:embed="rId2"/>
          <a:stretch/>
        </p:blipFill>
        <p:spPr>
          <a:xfrm>
            <a:off x="6216120" y="2366640"/>
            <a:ext cx="4771440" cy="3492720"/>
          </a:xfrm>
          <a:prstGeom prst="rect">
            <a:avLst/>
          </a:prstGeom>
          <a:ln>
            <a:noFill/>
          </a:ln>
        </p:spPr>
      </p:pic>
      <p:sp>
        <p:nvSpPr>
          <p:cNvPr id="1870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90" name="" descr=""/>
          <p:cNvPicPr/>
          <p:nvPr/>
        </p:nvPicPr>
        <p:blipFill>
          <a:blip r:embed="rId1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ln>
            <a:noFill/>
          </a:ln>
        </p:spPr>
      </p:pic>
      <p:sp>
        <p:nvSpPr>
          <p:cNvPr id="2191" name="CustomShape 2"/>
          <p:cNvSpPr/>
          <p:nvPr/>
        </p:nvSpPr>
        <p:spPr>
          <a:xfrm>
            <a:off x="4054320" y="5997960"/>
            <a:ext cx="452016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Role with minimum of AVG salaries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92" name="" descr=""/>
          <p:cNvPicPr/>
          <p:nvPr/>
        </p:nvPicPr>
        <p:blipFill>
          <a:blip r:embed="rId2"/>
          <a:stretch/>
        </p:blipFill>
        <p:spPr>
          <a:xfrm>
            <a:off x="6492240" y="4054320"/>
            <a:ext cx="5275440" cy="106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CustomShape 1"/>
          <p:cNvSpPr/>
          <p:nvPr/>
        </p:nvSpPr>
        <p:spPr>
          <a:xfrm>
            <a:off x="1202760" y="284040"/>
            <a:ext cx="978084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Nested with clauses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94" name="" descr=""/>
          <p:cNvPicPr/>
          <p:nvPr/>
        </p:nvPicPr>
        <p:blipFill>
          <a:blip r:embed="rId1"/>
          <a:stretch/>
        </p:blipFill>
        <p:spPr>
          <a:xfrm>
            <a:off x="731520" y="2103120"/>
            <a:ext cx="4935600" cy="3035160"/>
          </a:xfrm>
          <a:prstGeom prst="rect">
            <a:avLst/>
          </a:prstGeom>
          <a:ln>
            <a:noFill/>
          </a:ln>
        </p:spPr>
      </p:pic>
      <p:sp>
        <p:nvSpPr>
          <p:cNvPr id="2195" name="CustomShape 2"/>
          <p:cNvSpPr/>
          <p:nvPr/>
        </p:nvSpPr>
        <p:spPr>
          <a:xfrm>
            <a:off x="1280160" y="5486400"/>
            <a:ext cx="452016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Role with minimum of AVG salaries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196" name="" descr=""/>
          <p:cNvPicPr/>
          <p:nvPr/>
        </p:nvPicPr>
        <p:blipFill>
          <a:blip r:embed="rId2"/>
          <a:stretch/>
        </p:blipFill>
        <p:spPr>
          <a:xfrm>
            <a:off x="6427800" y="4877280"/>
            <a:ext cx="5275440" cy="1065240"/>
          </a:xfrm>
          <a:prstGeom prst="rect">
            <a:avLst/>
          </a:prstGeom>
          <a:ln>
            <a:noFill/>
          </a:ln>
        </p:spPr>
      </p:pic>
      <p:pic>
        <p:nvPicPr>
          <p:cNvPr id="2197" name="" descr=""/>
          <p:cNvPicPr/>
          <p:nvPr/>
        </p:nvPicPr>
        <p:blipFill>
          <a:blip r:embed="rId3"/>
          <a:stretch/>
        </p:blipFill>
        <p:spPr>
          <a:xfrm>
            <a:off x="6791760" y="1707120"/>
            <a:ext cx="4179960" cy="30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Table Creation vs. CTEs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99" name="" descr=""/>
          <p:cNvPicPr/>
          <p:nvPr/>
        </p:nvPicPr>
        <p:blipFill>
          <a:blip r:embed="rId1"/>
          <a:stretch/>
        </p:blipFill>
        <p:spPr>
          <a:xfrm>
            <a:off x="622800" y="1604520"/>
            <a:ext cx="5326200" cy="3976200"/>
          </a:xfrm>
          <a:prstGeom prst="rect">
            <a:avLst/>
          </a:prstGeom>
          <a:ln>
            <a:noFill/>
          </a:ln>
        </p:spPr>
      </p:pic>
      <p:pic>
        <p:nvPicPr>
          <p:cNvPr id="2200" name="" descr=""/>
          <p:cNvPicPr/>
          <p:nvPr/>
        </p:nvPicPr>
        <p:blipFill>
          <a:blip r:embed="rId2"/>
          <a:stretch/>
        </p:blipFill>
        <p:spPr>
          <a:xfrm>
            <a:off x="6698520" y="1604520"/>
            <a:ext cx="4419360" cy="397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info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2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https://learnsql.com/blog/with-clause-is-awesome-sql/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3" name="" descr=""/>
          <p:cNvPicPr/>
          <p:nvPr/>
        </p:nvPicPr>
        <p:blipFill>
          <a:blip r:embed="rId2"/>
          <a:stretch/>
        </p:blipFill>
        <p:spPr>
          <a:xfrm>
            <a:off x="1763640" y="1620720"/>
            <a:ext cx="8294760" cy="29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" descr=""/>
          <p:cNvPicPr/>
          <p:nvPr/>
        </p:nvPicPr>
        <p:blipFill>
          <a:blip r:embed="rId1"/>
          <a:stretch/>
        </p:blipFill>
        <p:spPr>
          <a:xfrm>
            <a:off x="3423960" y="1604520"/>
            <a:ext cx="5341680" cy="3975840"/>
          </a:xfrm>
          <a:prstGeom prst="rect">
            <a:avLst/>
          </a:prstGeom>
          <a:ln>
            <a:noFill/>
          </a:ln>
        </p:spPr>
      </p:pic>
      <p:sp>
        <p:nvSpPr>
          <p:cNvPr id="2205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Common Table Expression(CTEs)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6" name="CustomShape 2"/>
          <p:cNvSpPr/>
          <p:nvPr/>
        </p:nvSpPr>
        <p:spPr>
          <a:xfrm>
            <a:off x="2194560" y="5871600"/>
            <a:ext cx="8799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better when working with large or complex tables that are resource intensive to query.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7" name="CustomShape 3"/>
          <p:cNvSpPr/>
          <p:nvPr/>
        </p:nvSpPr>
        <p:spPr>
          <a:xfrm>
            <a:off x="5943600" y="6492240"/>
            <a:ext cx="21589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What a temp table?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" descr=""/>
          <p:cNvPicPr/>
          <p:nvPr/>
        </p:nvPicPr>
        <p:blipFill>
          <a:blip r:embed="rId1"/>
          <a:stretch/>
        </p:blipFill>
        <p:spPr>
          <a:xfrm>
            <a:off x="2032920" y="1604520"/>
            <a:ext cx="8123400" cy="3975840"/>
          </a:xfrm>
          <a:prstGeom prst="rect">
            <a:avLst/>
          </a:prstGeom>
          <a:ln>
            <a:noFill/>
          </a:ln>
        </p:spPr>
      </p:pic>
      <p:sp>
        <p:nvSpPr>
          <p:cNvPr id="2209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Temp table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0" name="CustomShape 2"/>
          <p:cNvSpPr/>
          <p:nvPr/>
        </p:nvSpPr>
        <p:spPr>
          <a:xfrm>
            <a:off x="4206240" y="4480560"/>
            <a:ext cx="2108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What about CTEs?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" descr=""/>
          <p:cNvPicPr/>
          <p:nvPr/>
        </p:nvPicPr>
        <p:blipFill>
          <a:blip r:embed="rId1"/>
          <a:stretch/>
        </p:blipFill>
        <p:spPr>
          <a:xfrm>
            <a:off x="1555920" y="1604520"/>
            <a:ext cx="9077400" cy="3975840"/>
          </a:xfrm>
          <a:prstGeom prst="rect">
            <a:avLst/>
          </a:prstGeom>
          <a:ln>
            <a:noFill/>
          </a:ln>
        </p:spPr>
      </p:pic>
      <p:sp>
        <p:nvSpPr>
          <p:cNvPr id="2212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Convert to temp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" descr=""/>
          <p:cNvPicPr/>
          <p:nvPr/>
        </p:nvPicPr>
        <p:blipFill>
          <a:blip r:embed="rId1"/>
          <a:stretch/>
        </p:blipFill>
        <p:spPr>
          <a:xfrm>
            <a:off x="2224800" y="1604520"/>
            <a:ext cx="7740000" cy="3975840"/>
          </a:xfrm>
          <a:prstGeom prst="rect">
            <a:avLst/>
          </a:prstGeom>
          <a:ln>
            <a:noFill/>
          </a:ln>
        </p:spPr>
      </p:pic>
      <p:sp>
        <p:nvSpPr>
          <p:cNvPr id="2214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" descr=""/>
          <p:cNvPicPr/>
          <p:nvPr/>
        </p:nvPicPr>
        <p:blipFill>
          <a:blip r:embed="rId1"/>
          <a:stretch/>
        </p:blipFill>
        <p:spPr>
          <a:xfrm>
            <a:off x="2799360" y="1604520"/>
            <a:ext cx="6590880" cy="3975840"/>
          </a:xfrm>
          <a:prstGeom prst="rect">
            <a:avLst/>
          </a:prstGeom>
          <a:ln>
            <a:noFill/>
          </a:ln>
        </p:spPr>
      </p:pic>
      <p:sp>
        <p:nvSpPr>
          <p:cNvPr id="2216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" descr=""/>
          <p:cNvPicPr/>
          <p:nvPr/>
        </p:nvPicPr>
        <p:blipFill>
          <a:blip r:embed="rId1"/>
          <a:stretch/>
        </p:blipFill>
        <p:spPr>
          <a:xfrm>
            <a:off x="1848240" y="1604520"/>
            <a:ext cx="8492760" cy="3975840"/>
          </a:xfrm>
          <a:prstGeom prst="rect">
            <a:avLst/>
          </a:prstGeom>
          <a:ln>
            <a:noFill/>
          </a:ln>
        </p:spPr>
      </p:pic>
      <p:sp>
        <p:nvSpPr>
          <p:cNvPr id="2218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Materialize a view!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19629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2021-02-25T12:39:56Z</dcterms:created>
  <dc:creator>santarabantoosoo</dc:creator>
  <dc:description/>
  <dc:language>en-US</dc:language>
  <cp:lastModifiedBy/>
  <dcterms:modified xsi:type="dcterms:W3CDTF">2022-03-20T13:01:56Z</dcterms:modified>
  <cp:revision>899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18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198</vt:i4>
  </property>
</Properties>
</file>